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256" r:id="rId2"/>
    <p:sldId id="260" r:id="rId3"/>
    <p:sldId id="261" r:id="rId4"/>
    <p:sldId id="25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88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26919C6A-3512-475C-8A12-A84AA8EAED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353A6F1-5D98-4878-AE1E-3B31022350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B5A9A-CDD7-47A5-9295-9CA3A57B7720}" type="datetimeFigureOut">
              <a:rPr lang="hu-HU" smtClean="0"/>
              <a:t>2022.09.29.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3EF6ED-1021-47CB-AA54-F1B6726F9F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EBB9ED-C5CB-4D7C-A117-8B62E308A4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FB406-7F57-4069-9323-BABF973E15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6610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9091C-E14A-46D8-9F9B-4A301896FB8F}" type="datetimeFigureOut">
              <a:rPr lang="hu-HU" smtClean="0"/>
              <a:t>2022.09.29.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18877-11B2-45EA-A077-AB1B317A001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560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429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4672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002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186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165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034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9217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556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085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917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0206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03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15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575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63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463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12376-435A-4928-8CAC-8AE01F431607}" type="datetimeFigureOut">
              <a:rPr lang="hu-HU" smtClean="0"/>
              <a:t>2022.09.28.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4EE9FA-6027-4442-8D25-0F526F7407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35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g"/><Relationship Id="rId7" Type="http://schemas.microsoft.com/office/2007/relationships/hdphoto" Target="../media/hdphoto8.wdp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7.wdp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microsoft.com/office/2007/relationships/hdphoto" Target="../media/hdphoto16.wdp"/><Relationship Id="rId4" Type="http://schemas.openxmlformats.org/officeDocument/2006/relationships/image" Target="../media/image68.png"/><Relationship Id="rId9" Type="http://schemas.microsoft.com/office/2007/relationships/hdphoto" Target="../media/hdphoto18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microsoft.com/office/2007/relationships/hdphoto" Target="../media/hdphoto21.wdp"/><Relationship Id="rId7" Type="http://schemas.microsoft.com/office/2007/relationships/hdphoto" Target="../media/hdphoto23.wdp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microsoft.com/office/2007/relationships/hdphoto" Target="../media/hdphoto22.wdp"/><Relationship Id="rId4" Type="http://schemas.openxmlformats.org/officeDocument/2006/relationships/image" Target="../media/image76.png"/><Relationship Id="rId9" Type="http://schemas.microsoft.com/office/2007/relationships/hdphoto" Target="../media/hdphoto24.wdp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7" Type="http://schemas.microsoft.com/office/2007/relationships/hdphoto" Target="../media/hdphoto27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microsoft.com/office/2007/relationships/hdphoto" Target="../media/hdphoto26.wdp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hdphoto" Target="../media/hdphoto29.wdp"/><Relationship Id="rId3" Type="http://schemas.microsoft.com/office/2007/relationships/hdphoto" Target="../media/hdphoto28.wdp"/><Relationship Id="rId7" Type="http://schemas.openxmlformats.org/officeDocument/2006/relationships/image" Target="../media/image92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g"/><Relationship Id="rId11" Type="http://schemas.openxmlformats.org/officeDocument/2006/relationships/image" Target="../media/image95.png"/><Relationship Id="rId5" Type="http://schemas.openxmlformats.org/officeDocument/2006/relationships/image" Target="../media/image90.jp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microsoft.com/office/2007/relationships/hdphoto" Target="../media/hdphoto3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microsoft.com/office/2007/relationships/hdphoto" Target="../media/hdphoto37.wdp"/><Relationship Id="rId3" Type="http://schemas.microsoft.com/office/2007/relationships/hdphoto" Target="../media/hdphoto32.wdp"/><Relationship Id="rId7" Type="http://schemas.microsoft.com/office/2007/relationships/hdphoto" Target="../media/hdphoto34.wdp"/><Relationship Id="rId12" Type="http://schemas.openxmlformats.org/officeDocument/2006/relationships/image" Target="../media/image106.png"/><Relationship Id="rId17" Type="http://schemas.microsoft.com/office/2007/relationships/hdphoto" Target="../media/hdphoto39.wdp"/><Relationship Id="rId2" Type="http://schemas.openxmlformats.org/officeDocument/2006/relationships/image" Target="../media/image101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microsoft.com/office/2007/relationships/hdphoto" Target="../media/hdphoto36.wdp"/><Relationship Id="rId5" Type="http://schemas.microsoft.com/office/2007/relationships/hdphoto" Target="../media/hdphoto33.wdp"/><Relationship Id="rId15" Type="http://schemas.microsoft.com/office/2007/relationships/hdphoto" Target="../media/hdphoto38.wdp"/><Relationship Id="rId10" Type="http://schemas.openxmlformats.org/officeDocument/2006/relationships/image" Target="../media/image105.png"/><Relationship Id="rId4" Type="http://schemas.openxmlformats.org/officeDocument/2006/relationships/image" Target="../media/image102.png"/><Relationship Id="rId9" Type="http://schemas.microsoft.com/office/2007/relationships/hdphoto" Target="../media/hdphoto35.wdp"/><Relationship Id="rId14" Type="http://schemas.openxmlformats.org/officeDocument/2006/relationships/image" Target="../media/image10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C351498B-4779-4A8F-8FAF-6B442123F246}"/>
              </a:ext>
            </a:extLst>
          </p:cNvPr>
          <p:cNvSpPr/>
          <p:nvPr/>
        </p:nvSpPr>
        <p:spPr>
          <a:xfrm>
            <a:off x="2970451" y="2967335"/>
            <a:ext cx="76682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hu-HU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lgerian" panose="04020705040A02060702" pitchFamily="82" charset="0"/>
              </a:rPr>
              <a:t>A térképi jelkulcs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157DFCC-48FF-4B0A-A64A-15BF642E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355" y="608283"/>
            <a:ext cx="1971675" cy="150495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0BBC005-498A-4634-91E2-F437780F1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51077" y="4025629"/>
            <a:ext cx="2190750" cy="14382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817A514A-760C-4CB6-8D0F-22A8B58616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3104" y="1640978"/>
            <a:ext cx="1695450" cy="100012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FAD64866-154B-402F-8F5C-0880413E34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3268" y="4543128"/>
            <a:ext cx="3971925" cy="1685925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B95899B-5142-4D0E-89E2-3C6B63D7BB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55344" y="1360758"/>
            <a:ext cx="160972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78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FA180A3-21CE-4A25-8D85-2C0583EE0D30}"/>
              </a:ext>
            </a:extLst>
          </p:cNvPr>
          <p:cNvSpPr/>
          <p:nvPr/>
        </p:nvSpPr>
        <p:spPr>
          <a:xfrm>
            <a:off x="2662463" y="1936283"/>
            <a:ext cx="8925799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egyezményes jelekkel szembeni követelmények:</a:t>
            </a:r>
          </a:p>
          <a:p>
            <a:pPr marL="536575" marR="132715" indent="-360363" algn="just">
              <a:spcBef>
                <a:spcPts val="600"/>
              </a:spcBef>
              <a:spcAft>
                <a:spcPts val="600"/>
              </a:spcAft>
              <a:buSzPct val="76923"/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egyszerűek legyenek; </a:t>
            </a:r>
          </a:p>
          <a:p>
            <a:pPr marL="536575" marR="132715" indent="-360363" algn="just">
              <a:spcBef>
                <a:spcPts val="600"/>
              </a:spcBef>
              <a:spcAft>
                <a:spcPts val="600"/>
              </a:spcAft>
              <a:buSzPct val="76923"/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következtetni lehessen a tárgy helyzetére, fekvésére,  nagyságára, jelentőségére; </a:t>
            </a:r>
          </a:p>
          <a:p>
            <a:pPr marL="536575" marR="132715" indent="-360363" algn="just">
              <a:spcBef>
                <a:spcPts val="600"/>
              </a:spcBef>
              <a:spcAft>
                <a:spcPts val="600"/>
              </a:spcAft>
              <a:buSzPct val="76923"/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következetes legyen (a természetben egymáshoz  hasonló tárgyak jele is hasonló legyen); </a:t>
            </a:r>
          </a:p>
          <a:p>
            <a:pPr marL="536575" marR="132715" indent="-360363" algn="just">
              <a:spcBef>
                <a:spcPts val="600"/>
              </a:spcBef>
              <a:spcAft>
                <a:spcPts val="600"/>
              </a:spcAft>
              <a:buSzPct val="76923"/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jeleket kapcsolni lehessen  egymáshoz (pl.: út-rézsű).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9C6A9D2C-CF95-4A1F-9D72-FE6332A07498}"/>
              </a:ext>
            </a:extLst>
          </p:cNvPr>
          <p:cNvSpPr/>
          <p:nvPr/>
        </p:nvSpPr>
        <p:spPr>
          <a:xfrm>
            <a:off x="3855567" y="691148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115" algn="just">
              <a:lnSpc>
                <a:spcPct val="100000"/>
              </a:lnSpc>
              <a:spcBef>
                <a:spcPts val="320"/>
              </a:spcBef>
            </a:pPr>
            <a:r>
              <a:rPr lang="hu-HU" sz="2800" b="1" spc="-50" dirty="0">
                <a:solidFill>
                  <a:srgbClr val="56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Egyezményes</a:t>
            </a:r>
            <a:r>
              <a:rPr lang="hu-HU" sz="2800" b="1" spc="50" dirty="0">
                <a:solidFill>
                  <a:srgbClr val="56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spc="-75" dirty="0">
                <a:solidFill>
                  <a:srgbClr val="56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hu-HU" sz="2800" b="1" spc="20" dirty="0">
                <a:solidFill>
                  <a:srgbClr val="56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spc="-90" dirty="0">
                <a:solidFill>
                  <a:srgbClr val="56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fajtái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29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1F47E82-5730-46F9-A67C-418622097C1D}"/>
              </a:ext>
            </a:extLst>
          </p:cNvPr>
          <p:cNvSpPr/>
          <p:nvPr/>
        </p:nvSpPr>
        <p:spPr>
          <a:xfrm>
            <a:off x="1802423" y="394163"/>
            <a:ext cx="968033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180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jelek csoportosítása jellegük, céljukat tekintve a következők:</a:t>
            </a:r>
          </a:p>
          <a:p>
            <a:pPr marL="720725" marR="142875" lvl="1" indent="-184150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alaprajz szerinti, felülnézetes jelek; </a:t>
            </a:r>
          </a:p>
          <a:p>
            <a:pPr marL="720725" marR="142875" lvl="1" indent="-184150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meghatározott alakú és méretű  jelek;</a:t>
            </a:r>
          </a:p>
          <a:p>
            <a:pPr marL="720725" marR="142875" lvl="1" indent="-184150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magyarázó jelek, és</a:t>
            </a:r>
          </a:p>
          <a:p>
            <a:pPr marL="720725" marR="142875" lvl="1" indent="-184150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 jelek.</a:t>
            </a:r>
          </a:p>
          <a:p>
            <a:pPr marL="720725" indent="-184150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Alaprajz szerinti jelek:</a:t>
            </a:r>
          </a:p>
          <a:p>
            <a:pPr marL="720725" indent="-18415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Alaprajz szerint felülnézetben ábrázoljuk azokat a tereptárgyakat, melyek</a:t>
            </a:r>
          </a:p>
          <a:p>
            <a:pPr marL="720725" marR="142875" lvl="1" indent="-184150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mérete megengedi az alaprajz szerinti ábrázolását (pl. nagyobb  épületek, erdő)</a:t>
            </a:r>
          </a:p>
          <a:p>
            <a:pPr marL="720725" marR="464820" lvl="1" indent="-184150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alaprajza meghaladja a számára különben előírt jel méretét  pl. meddőhányó</a:t>
            </a:r>
          </a:p>
        </p:txBody>
      </p:sp>
      <p:pic>
        <p:nvPicPr>
          <p:cNvPr id="3" name="object 123">
            <a:extLst>
              <a:ext uri="{FF2B5EF4-FFF2-40B4-BE49-F238E27FC236}">
                <a16:creationId xmlns:a16="http://schemas.microsoft.com/office/drawing/2014/main" id="{0B73C2DF-6380-4366-822F-3BA62C2100B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7983" y="5490088"/>
            <a:ext cx="2174367" cy="11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42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D45CBCD-7378-4400-9879-91AD6D7648D8}"/>
              </a:ext>
            </a:extLst>
          </p:cNvPr>
          <p:cNvSpPr/>
          <p:nvPr/>
        </p:nvSpPr>
        <p:spPr>
          <a:xfrm>
            <a:off x="2019300" y="436248"/>
            <a:ext cx="98679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>
              <a:spcBef>
                <a:spcPts val="600"/>
              </a:spcBef>
            </a:pP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Meghatározott alakú jelek:</a:t>
            </a:r>
          </a:p>
          <a:p>
            <a:pPr marL="198120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Meghatározott alakú jeleket akkor használunk, ha</a:t>
            </a:r>
          </a:p>
          <a:p>
            <a:pPr marL="720725" indent="-161925">
              <a:spcBef>
                <a:spcPts val="600"/>
              </a:spcBef>
              <a:spcAft>
                <a:spcPts val="600"/>
              </a:spcAft>
              <a:buChar char="-"/>
              <a:tabLst>
                <a:tab pos="33274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tereptárgy alaprajza felismerhetetlen lenne,</a:t>
            </a:r>
          </a:p>
          <a:p>
            <a:pPr marL="720725" indent="-161925">
              <a:spcBef>
                <a:spcPts val="600"/>
              </a:spcBef>
              <a:spcAft>
                <a:spcPts val="600"/>
              </a:spcAft>
              <a:buChar char="-"/>
              <a:tabLst>
                <a:tab pos="33274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jelentősége miatt ki akarjuk emelni a tereptárgyat.</a:t>
            </a:r>
          </a:p>
          <a:p>
            <a:pPr marL="198120">
              <a:spcBef>
                <a:spcPts val="600"/>
              </a:spcBef>
              <a:spcAft>
                <a:spcPts val="600"/>
              </a:spcAf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Jellegük szerint lehetnek: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marR="210185" indent="-161925">
              <a:spcBef>
                <a:spcPts val="600"/>
              </a:spcBef>
              <a:spcAft>
                <a:spcPts val="600"/>
              </a:spcAft>
              <a:buChar char="-"/>
              <a:tabLst>
                <a:tab pos="332740" algn="l"/>
              </a:tabLs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alaprajzot utánzó, felülnézetes jelek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melyek emlékeztetnek a tereptárgy  alaprajzára.</a:t>
            </a:r>
          </a:p>
        </p:txBody>
      </p:sp>
      <p:pic>
        <p:nvPicPr>
          <p:cNvPr id="3" name="object 149">
            <a:extLst>
              <a:ext uri="{FF2B5EF4-FFF2-40B4-BE49-F238E27FC236}">
                <a16:creationId xmlns:a16="http://schemas.microsoft.com/office/drawing/2014/main" id="{A2FEBB17-2E07-461A-8D85-79F191141DA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195" y="3998586"/>
            <a:ext cx="1807266" cy="637309"/>
          </a:xfrm>
          <a:prstGeom prst="rect">
            <a:avLst/>
          </a:prstGeom>
        </p:spPr>
      </p:pic>
      <p:pic>
        <p:nvPicPr>
          <p:cNvPr id="4" name="object 150">
            <a:extLst>
              <a:ext uri="{FF2B5EF4-FFF2-40B4-BE49-F238E27FC236}">
                <a16:creationId xmlns:a16="http://schemas.microsoft.com/office/drawing/2014/main" id="{2EA6381C-BF8A-4920-84D7-D26D21E2AB0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9878" y="4050534"/>
            <a:ext cx="1966010" cy="655718"/>
          </a:xfrm>
          <a:prstGeom prst="rect">
            <a:avLst/>
          </a:prstGeom>
        </p:spPr>
      </p:pic>
      <p:pic>
        <p:nvPicPr>
          <p:cNvPr id="5" name="object 151">
            <a:extLst>
              <a:ext uri="{FF2B5EF4-FFF2-40B4-BE49-F238E27FC236}">
                <a16:creationId xmlns:a16="http://schemas.microsoft.com/office/drawing/2014/main" id="{18001C71-0C8B-4349-A9F6-0B331CB4615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39742" y="4006823"/>
            <a:ext cx="1156213" cy="810386"/>
          </a:xfrm>
          <a:prstGeom prst="rect">
            <a:avLst/>
          </a:prstGeom>
        </p:spPr>
      </p:pic>
      <p:pic>
        <p:nvPicPr>
          <p:cNvPr id="6" name="object 152">
            <a:extLst>
              <a:ext uri="{FF2B5EF4-FFF2-40B4-BE49-F238E27FC236}">
                <a16:creationId xmlns:a16="http://schemas.microsoft.com/office/drawing/2014/main" id="{A1A15090-4A7C-4A7B-A04C-2A2B59D74B3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57247" y="4050534"/>
            <a:ext cx="1033386" cy="821454"/>
          </a:xfrm>
          <a:prstGeom prst="rect">
            <a:avLst/>
          </a:prstGeom>
        </p:spPr>
      </p:pic>
      <p:pic>
        <p:nvPicPr>
          <p:cNvPr id="7" name="object 153">
            <a:extLst>
              <a:ext uri="{FF2B5EF4-FFF2-40B4-BE49-F238E27FC236}">
                <a16:creationId xmlns:a16="http://schemas.microsoft.com/office/drawing/2014/main" id="{A9EA3B44-552D-4E2B-B6AE-6D5C3BF5BAD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94999" y="5321290"/>
            <a:ext cx="670656" cy="958154"/>
          </a:xfrm>
          <a:prstGeom prst="rect">
            <a:avLst/>
          </a:prstGeom>
        </p:spPr>
      </p:pic>
      <p:pic>
        <p:nvPicPr>
          <p:cNvPr id="8" name="object 154">
            <a:extLst>
              <a:ext uri="{FF2B5EF4-FFF2-40B4-BE49-F238E27FC236}">
                <a16:creationId xmlns:a16="http://schemas.microsoft.com/office/drawing/2014/main" id="{80742FEA-A2C6-4866-843C-6DED3BD7C31C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52718" y="5318273"/>
            <a:ext cx="643282" cy="838385"/>
          </a:xfrm>
          <a:prstGeom prst="rect">
            <a:avLst/>
          </a:prstGeom>
        </p:spPr>
      </p:pic>
      <p:pic>
        <p:nvPicPr>
          <p:cNvPr id="9" name="object 155">
            <a:extLst>
              <a:ext uri="{FF2B5EF4-FFF2-40B4-BE49-F238E27FC236}">
                <a16:creationId xmlns:a16="http://schemas.microsoft.com/office/drawing/2014/main" id="{5E5AAB8C-4F8A-4696-896D-B01AD9345227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55389" y="5318273"/>
            <a:ext cx="410604" cy="891607"/>
          </a:xfrm>
          <a:prstGeom prst="rect">
            <a:avLst/>
          </a:prstGeom>
        </p:spPr>
      </p:pic>
      <p:pic>
        <p:nvPicPr>
          <p:cNvPr id="10" name="object 156">
            <a:extLst>
              <a:ext uri="{FF2B5EF4-FFF2-40B4-BE49-F238E27FC236}">
                <a16:creationId xmlns:a16="http://schemas.microsoft.com/office/drawing/2014/main" id="{44BEF641-F6D7-401D-961D-9D7764D6C2CC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79857" y="5318273"/>
            <a:ext cx="410604" cy="816920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A53154D-4FE3-49FF-B022-20EF44835D0F}"/>
              </a:ext>
            </a:extLst>
          </p:cNvPr>
          <p:cNvSpPr txBox="1"/>
          <p:nvPr/>
        </p:nvSpPr>
        <p:spPr>
          <a:xfrm>
            <a:off x="2925021" y="37851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autópálya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7ABFA9F-2BB6-4EF9-9F59-E3ACE01D3F99}"/>
              </a:ext>
            </a:extLst>
          </p:cNvPr>
          <p:cNvSpPr txBox="1"/>
          <p:nvPr/>
        </p:nvSpPr>
        <p:spPr>
          <a:xfrm>
            <a:off x="5649966" y="3691064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vasút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FF394F26-3BBB-4660-9F00-2D3F345BDFFE}"/>
              </a:ext>
            </a:extLst>
          </p:cNvPr>
          <p:cNvSpPr txBox="1"/>
          <p:nvPr/>
        </p:nvSpPr>
        <p:spPr>
          <a:xfrm>
            <a:off x="8091521" y="3678785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középület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9381C587-4314-4E21-BD26-A5B55AD0928E}"/>
              </a:ext>
            </a:extLst>
          </p:cNvPr>
          <p:cNvSpPr txBox="1"/>
          <p:nvPr/>
        </p:nvSpPr>
        <p:spPr>
          <a:xfrm>
            <a:off x="10234131" y="363141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híd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A34BB95-6EA9-4DED-B8DE-464911A74344}"/>
              </a:ext>
            </a:extLst>
          </p:cNvPr>
          <p:cNvSpPr txBox="1"/>
          <p:nvPr/>
        </p:nvSpPr>
        <p:spPr>
          <a:xfrm>
            <a:off x="2367325" y="615665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gyárkémény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4D88C71-5E3D-44B2-B8EC-0BC11D63AAC6}"/>
              </a:ext>
            </a:extLst>
          </p:cNvPr>
          <p:cNvSpPr txBox="1"/>
          <p:nvPr/>
        </p:nvSpPr>
        <p:spPr>
          <a:xfrm>
            <a:off x="5226773" y="609477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szélmotor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FC9C0B52-F197-4252-8C98-410732FEBE32}"/>
              </a:ext>
            </a:extLst>
          </p:cNvPr>
          <p:cNvSpPr txBox="1"/>
          <p:nvPr/>
        </p:nvSpPr>
        <p:spPr>
          <a:xfrm>
            <a:off x="7652387" y="6106539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DAE41A47-A871-4DA1-8C5D-A9988AAA50F9}"/>
              </a:ext>
            </a:extLst>
          </p:cNvPr>
          <p:cNvSpPr txBox="1"/>
          <p:nvPr/>
        </p:nvSpPr>
        <p:spPr>
          <a:xfrm>
            <a:off x="10236978" y="615665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szőlő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96C65758-45F6-4EE8-BC0F-849D12C8C517}"/>
              </a:ext>
            </a:extLst>
          </p:cNvPr>
          <p:cNvSpPr/>
          <p:nvPr/>
        </p:nvSpPr>
        <p:spPr>
          <a:xfrm>
            <a:off x="2019299" y="4962761"/>
            <a:ext cx="9788769" cy="24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385" marR="401955">
              <a:lnSpc>
                <a:spcPts val="770"/>
              </a:lnSpc>
              <a:spcBef>
                <a:spcPts val="505"/>
              </a:spcBef>
              <a:buChar char="-"/>
              <a:tabLst>
                <a:tab pos="332740" algn="l"/>
              </a:tabLst>
            </a:pPr>
            <a:r>
              <a:rPr lang="hu-HU" sz="2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oldalnézetes </a:t>
            </a:r>
            <a:r>
              <a:rPr lang="hu-HU" sz="24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hu-HU"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melyek emlékeztetnek </a:t>
            </a:r>
            <a:r>
              <a:rPr lang="hu-HU" sz="2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tereptárgy 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oldalnézeti </a:t>
            </a:r>
            <a:r>
              <a:rPr lang="hu-HU"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képére.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4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35264303-2753-410B-86C5-58D67E199CEC}"/>
              </a:ext>
            </a:extLst>
          </p:cNvPr>
          <p:cNvSpPr/>
          <p:nvPr/>
        </p:nvSpPr>
        <p:spPr>
          <a:xfrm>
            <a:off x="1963778" y="3582456"/>
            <a:ext cx="9277351" cy="84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marR="405130" lvl="0" indent="-161925">
              <a:lnSpc>
                <a:spcPct val="105500"/>
              </a:lnSpc>
              <a:buFontTx/>
              <a:buChar char="-"/>
              <a:tabLst>
                <a:tab pos="326390" algn="l"/>
              </a:tabLst>
            </a:pPr>
            <a:r>
              <a:rPr lang="hu-HU" sz="24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szerkesztett </a:t>
            </a:r>
            <a:r>
              <a:rPr lang="hu-HU" sz="2400" b="1" spc="-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hu-HU" sz="2400" spc="-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b="1" spc="-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melyek 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általában</a:t>
            </a:r>
            <a:r>
              <a:rPr lang="hu-HU" sz="2400" spc="-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egyszerű 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geometriai </a:t>
            </a:r>
            <a:r>
              <a:rPr lang="hu-HU" sz="240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alakzatok </a:t>
            </a:r>
            <a:r>
              <a:rPr lang="hu-HU" sz="24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4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spc="-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zt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2400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spc="-3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33">
            <a:extLst>
              <a:ext uri="{FF2B5EF4-FFF2-40B4-BE49-F238E27FC236}">
                <a16:creationId xmlns:a16="http://schemas.microsoft.com/office/drawing/2014/main" id="{D4D9B001-0905-4B1A-998D-A223F90D1F1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8453" y="4871446"/>
            <a:ext cx="1496384" cy="1310538"/>
          </a:xfrm>
          <a:prstGeom prst="rect">
            <a:avLst/>
          </a:prstGeom>
        </p:spPr>
      </p:pic>
      <p:pic>
        <p:nvPicPr>
          <p:cNvPr id="6" name="object 34">
            <a:extLst>
              <a:ext uri="{FF2B5EF4-FFF2-40B4-BE49-F238E27FC236}">
                <a16:creationId xmlns:a16="http://schemas.microsoft.com/office/drawing/2014/main" id="{E66D0296-E842-44A3-8E39-8614175E1DF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63029" y="4934859"/>
            <a:ext cx="1279813" cy="1247125"/>
          </a:xfrm>
          <a:prstGeom prst="rect">
            <a:avLst/>
          </a:prstGeom>
        </p:spPr>
      </p:pic>
      <p:pic>
        <p:nvPicPr>
          <p:cNvPr id="7" name="object 35">
            <a:extLst>
              <a:ext uri="{FF2B5EF4-FFF2-40B4-BE49-F238E27FC236}">
                <a16:creationId xmlns:a16="http://schemas.microsoft.com/office/drawing/2014/main" id="{5DAD0062-8D61-42D1-82C9-A56677BC8C1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9553" y="4872548"/>
            <a:ext cx="1417639" cy="1289400"/>
          </a:xfrm>
          <a:prstGeom prst="rect">
            <a:avLst/>
          </a:prstGeom>
        </p:spPr>
      </p:pic>
      <p:pic>
        <p:nvPicPr>
          <p:cNvPr id="8" name="object 36">
            <a:extLst>
              <a:ext uri="{FF2B5EF4-FFF2-40B4-BE49-F238E27FC236}">
                <a16:creationId xmlns:a16="http://schemas.microsoft.com/office/drawing/2014/main" id="{5D9A4F36-02E4-4228-9BA7-F58F27BB575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87205" y="4979350"/>
            <a:ext cx="1161670" cy="120484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212F5692-2F65-4F7E-A607-1AB68ACB9E30}"/>
              </a:ext>
            </a:extLst>
          </p:cNvPr>
          <p:cNvSpPr/>
          <p:nvPr/>
        </p:nvSpPr>
        <p:spPr>
          <a:xfrm>
            <a:off x="2472920" y="6216404"/>
            <a:ext cx="98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templom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8C13E851-C5F4-427F-B52B-373B8C0951B1}"/>
              </a:ext>
            </a:extLst>
          </p:cNvPr>
          <p:cNvSpPr/>
          <p:nvPr/>
        </p:nvSpPr>
        <p:spPr>
          <a:xfrm>
            <a:off x="4718134" y="6218374"/>
            <a:ext cx="507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siló</a:t>
            </a:r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71D98DEF-C30F-424B-94D6-5841C580E76E}"/>
              </a:ext>
            </a:extLst>
          </p:cNvPr>
          <p:cNvSpPr/>
          <p:nvPr/>
        </p:nvSpPr>
        <p:spPr>
          <a:xfrm>
            <a:off x="6016067" y="6216404"/>
            <a:ext cx="204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gyár,</a:t>
            </a:r>
            <a:r>
              <a:rPr lang="hu-HU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kémény</a:t>
            </a:r>
            <a:r>
              <a:rPr lang="hu-H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nélkül 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A37B22E3-2D80-4977-9041-F9BADFAD4F8B}"/>
              </a:ext>
            </a:extLst>
          </p:cNvPr>
          <p:cNvSpPr/>
          <p:nvPr/>
        </p:nvSpPr>
        <p:spPr>
          <a:xfrm>
            <a:off x="8789008" y="6216404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meddőhányó</a:t>
            </a:r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F613272-EC4A-4CCD-A051-2AECB2E7EF66}"/>
              </a:ext>
            </a:extLst>
          </p:cNvPr>
          <p:cNvSpPr/>
          <p:nvPr/>
        </p:nvSpPr>
        <p:spPr>
          <a:xfrm>
            <a:off x="1963778" y="381149"/>
            <a:ext cx="9001555" cy="84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marR="220345" lvl="0" indent="-161925">
              <a:lnSpc>
                <a:spcPct val="105500"/>
              </a:lnSpc>
              <a:spcBef>
                <a:spcPts val="350"/>
              </a:spcBef>
              <a:buFontTx/>
              <a:buChar char="-"/>
              <a:tabLst>
                <a:tab pos="326390" algn="l"/>
              </a:tabLst>
            </a:pPr>
            <a:r>
              <a:rPr lang="hu-HU" sz="2400" b="1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összetett </a:t>
            </a:r>
            <a:r>
              <a:rPr lang="hu-HU" sz="2400" b="1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melyek több 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geometriai elemből 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állnak, </a:t>
            </a:r>
            <a:r>
              <a:rPr lang="hu-HU" sz="24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4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emlékeztetnek </a:t>
            </a:r>
            <a:r>
              <a:rPr lang="hu-HU" sz="24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spc="-15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tereptárgy</a:t>
            </a:r>
            <a:r>
              <a:rPr lang="hu-HU" sz="2400" spc="-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méretére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29">
            <a:extLst>
              <a:ext uri="{FF2B5EF4-FFF2-40B4-BE49-F238E27FC236}">
                <a16:creationId xmlns:a16="http://schemas.microsoft.com/office/drawing/2014/main" id="{73E35BAA-7C0A-4997-B8B5-E3F6F4823FD7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545472" y="1621322"/>
            <a:ext cx="931847" cy="803099"/>
          </a:xfrm>
          <a:prstGeom prst="rect">
            <a:avLst/>
          </a:prstGeom>
        </p:spPr>
      </p:pic>
      <p:pic>
        <p:nvPicPr>
          <p:cNvPr id="16" name="object 30">
            <a:extLst>
              <a:ext uri="{FF2B5EF4-FFF2-40B4-BE49-F238E27FC236}">
                <a16:creationId xmlns:a16="http://schemas.microsoft.com/office/drawing/2014/main" id="{8FA087CA-5290-4088-8D95-47EBD3973EF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63029" y="1549611"/>
            <a:ext cx="1445964" cy="907856"/>
          </a:xfrm>
          <a:prstGeom prst="rect">
            <a:avLst/>
          </a:prstGeom>
        </p:spPr>
      </p:pic>
      <p:pic>
        <p:nvPicPr>
          <p:cNvPr id="17" name="object 31">
            <a:extLst>
              <a:ext uri="{FF2B5EF4-FFF2-40B4-BE49-F238E27FC236}">
                <a16:creationId xmlns:a16="http://schemas.microsoft.com/office/drawing/2014/main" id="{EA19C58C-FFDE-4B17-94FA-3C6B47D9897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600758" y="1686598"/>
            <a:ext cx="1076434" cy="698347"/>
          </a:xfrm>
          <a:prstGeom prst="rect">
            <a:avLst/>
          </a:prstGeom>
        </p:spPr>
      </p:pic>
      <p:pic>
        <p:nvPicPr>
          <p:cNvPr id="18" name="object 32">
            <a:extLst>
              <a:ext uri="{FF2B5EF4-FFF2-40B4-BE49-F238E27FC236}">
                <a16:creationId xmlns:a16="http://schemas.microsoft.com/office/drawing/2014/main" id="{AC06DF0B-AADB-405C-9991-9C56F24F97A9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87205" y="1587969"/>
            <a:ext cx="1317439" cy="849656"/>
          </a:xfrm>
          <a:prstGeom prst="rect">
            <a:avLst/>
          </a:prstGeom>
        </p:spPr>
      </p:pic>
      <p:sp>
        <p:nvSpPr>
          <p:cNvPr id="19" name="Téglalap 18">
            <a:extLst>
              <a:ext uri="{FF2B5EF4-FFF2-40B4-BE49-F238E27FC236}">
                <a16:creationId xmlns:a16="http://schemas.microsoft.com/office/drawing/2014/main" id="{E1ACDA2C-BBC5-4EC7-AB93-990A6623278E}"/>
              </a:ext>
            </a:extLst>
          </p:cNvPr>
          <p:cNvSpPr/>
          <p:nvPr/>
        </p:nvSpPr>
        <p:spPr>
          <a:xfrm>
            <a:off x="2472920" y="2683590"/>
            <a:ext cx="1746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meteorológiai </a:t>
            </a:r>
            <a:r>
              <a:rPr lang="hu-H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áll.</a:t>
            </a:r>
            <a:endParaRPr lang="hu-HU" dirty="0"/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7C6FCB0F-9904-4128-A2A0-14C9093065A9}"/>
              </a:ext>
            </a:extLst>
          </p:cNvPr>
          <p:cNvSpPr/>
          <p:nvPr/>
        </p:nvSpPr>
        <p:spPr>
          <a:xfrm>
            <a:off x="4586127" y="2683590"/>
            <a:ext cx="1033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erdészlak</a:t>
            </a:r>
            <a:endParaRPr lang="hu-HU" dirty="0"/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FF4D07F4-CEDD-43E1-B759-83AB9EA779A7}"/>
              </a:ext>
            </a:extLst>
          </p:cNvPr>
          <p:cNvSpPr/>
          <p:nvPr/>
        </p:nvSpPr>
        <p:spPr>
          <a:xfrm>
            <a:off x="6166339" y="2683590"/>
            <a:ext cx="230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működő</a:t>
            </a: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akna</a:t>
            </a:r>
            <a:r>
              <a:rPr lang="hu-H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bej.</a:t>
            </a:r>
            <a:r>
              <a:rPr lang="hu-HU" spc="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/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989BEC57-0522-4A8E-A042-A9B926D431CA}"/>
              </a:ext>
            </a:extLst>
          </p:cNvPr>
          <p:cNvSpPr/>
          <p:nvPr/>
        </p:nvSpPr>
        <p:spPr>
          <a:xfrm>
            <a:off x="8689486" y="2683590"/>
            <a:ext cx="1515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működő</a:t>
            </a: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tárna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13639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C55CCD6-E7D8-411B-8992-420852C1EE6B}"/>
              </a:ext>
            </a:extLst>
          </p:cNvPr>
          <p:cNvSpPr/>
          <p:nvPr/>
        </p:nvSpPr>
        <p:spPr>
          <a:xfrm>
            <a:off x="2414952" y="763649"/>
            <a:ext cx="9032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>
              <a:lnSpc>
                <a:spcPct val="100000"/>
              </a:lnSpc>
              <a:spcBef>
                <a:spcPts val="600"/>
              </a:spcBef>
            </a:pP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Magyarázó jelek:</a:t>
            </a:r>
          </a:p>
          <a:p>
            <a:pPr marL="285750" marR="309245">
              <a:spcBef>
                <a:spcPts val="600"/>
              </a:spcBef>
              <a:spcAft>
                <a:spcPts val="600"/>
              </a:spcAft>
            </a:pP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magyarázó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tárgy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helyét,</a:t>
            </a:r>
            <a:r>
              <a:rPr lang="hu-HU" sz="2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hanem 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valamelyik jellemző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tulajdonságát 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adják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>
              <a:spcBef>
                <a:spcPts val="600"/>
              </a:spcBef>
            </a:pPr>
            <a:r>
              <a:rPr lang="hu-HU" sz="24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ük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nt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326390" algn="l"/>
              </a:tabLst>
            </a:pP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zb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hu-HU" sz="2400" dirty="0"/>
          </a:p>
        </p:txBody>
      </p:sp>
      <p:pic>
        <p:nvPicPr>
          <p:cNvPr id="3" name="object 37">
            <a:extLst>
              <a:ext uri="{FF2B5EF4-FFF2-40B4-BE49-F238E27FC236}">
                <a16:creationId xmlns:a16="http://schemas.microsoft.com/office/drawing/2014/main" id="{CDC39030-32A5-4147-A671-EEDB2ECDD0F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9651" y="2546386"/>
            <a:ext cx="996228" cy="1105525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54CFFDE5-5478-4AF0-BDD9-51AEF919EBC2}"/>
              </a:ext>
            </a:extLst>
          </p:cNvPr>
          <p:cNvSpPr/>
          <p:nvPr/>
        </p:nvSpPr>
        <p:spPr>
          <a:xfrm>
            <a:off x="7373692" y="3603840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folyásirány</a:t>
            </a:r>
            <a:endParaRPr lang="hu-HU" dirty="0"/>
          </a:p>
        </p:txBody>
      </p:sp>
      <p:pic>
        <p:nvPicPr>
          <p:cNvPr id="5" name="object 38">
            <a:extLst>
              <a:ext uri="{FF2B5EF4-FFF2-40B4-BE49-F238E27FC236}">
                <a16:creationId xmlns:a16="http://schemas.microsoft.com/office/drawing/2014/main" id="{74FAD3A7-FDA9-43F8-9FED-CC095054A64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7780" y="2635163"/>
            <a:ext cx="1842751" cy="1016748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ED204EA8-7732-4C76-90FA-551F334D6E58}"/>
              </a:ext>
            </a:extLst>
          </p:cNvPr>
          <p:cNvSpPr/>
          <p:nvPr/>
        </p:nvSpPr>
        <p:spPr>
          <a:xfrm>
            <a:off x="2838848" y="4512625"/>
            <a:ext cx="4437112" cy="5052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265" marR="5080" indent="-342900">
              <a:lnSpc>
                <a:spcPct val="1231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számszerű adatok, rövidítések</a:t>
            </a:r>
          </a:p>
        </p:txBody>
      </p:sp>
      <p:pic>
        <p:nvPicPr>
          <p:cNvPr id="8" name="object 66">
            <a:extLst>
              <a:ext uri="{FF2B5EF4-FFF2-40B4-BE49-F238E27FC236}">
                <a16:creationId xmlns:a16="http://schemas.microsoft.com/office/drawing/2014/main" id="{898B76CD-4BBD-4328-AFF1-0F5CEAD0CAAC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1698" y="5288465"/>
            <a:ext cx="1364683" cy="852856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5C6B1288-9088-4047-8A7C-778BA70D6352}"/>
              </a:ext>
            </a:extLst>
          </p:cNvPr>
          <p:cNvSpPr/>
          <p:nvPr/>
        </p:nvSpPr>
        <p:spPr>
          <a:xfrm>
            <a:off x="2869610" y="6227292"/>
            <a:ext cx="2848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kőbánya relatív magassága</a:t>
            </a:r>
            <a:endParaRPr lang="hu-HU" dirty="0"/>
          </a:p>
        </p:txBody>
      </p:sp>
      <p:pic>
        <p:nvPicPr>
          <p:cNvPr id="10" name="object 67">
            <a:extLst>
              <a:ext uri="{FF2B5EF4-FFF2-40B4-BE49-F238E27FC236}">
                <a16:creationId xmlns:a16="http://schemas.microsoft.com/office/drawing/2014/main" id="{D662C419-D1D8-49FD-9DEC-1021E5DA1AB5}"/>
              </a:ext>
            </a:extLst>
          </p:cNvPr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5717" y="5288465"/>
            <a:ext cx="1927268" cy="699097"/>
          </a:xfrm>
          <a:prstGeom prst="rect">
            <a:avLst/>
          </a:prstGeom>
        </p:spPr>
      </p:pic>
      <p:sp>
        <p:nvSpPr>
          <p:cNvPr id="11" name="object 63">
            <a:extLst>
              <a:ext uri="{FF2B5EF4-FFF2-40B4-BE49-F238E27FC236}">
                <a16:creationId xmlns:a16="http://schemas.microsoft.com/office/drawing/2014/main" id="{26E5110F-F9B9-4A83-97F0-C388C8B1703A}"/>
              </a:ext>
            </a:extLst>
          </p:cNvPr>
          <p:cNvSpPr txBox="1"/>
          <p:nvPr/>
        </p:nvSpPr>
        <p:spPr>
          <a:xfrm>
            <a:off x="7491939" y="6227292"/>
            <a:ext cx="130456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műút adatai</a:t>
            </a:r>
          </a:p>
        </p:txBody>
      </p:sp>
    </p:spTree>
    <p:extLst>
      <p:ext uri="{BB962C8B-B14F-4D97-AF65-F5344CB8AC3E}">
        <p14:creationId xmlns:p14="http://schemas.microsoft.com/office/powerpoint/2010/main" val="3192906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29F0A2-9791-4A9A-8D51-0DFBAEF0588B}"/>
              </a:ext>
            </a:extLst>
          </p:cNvPr>
          <p:cNvSpPr/>
          <p:nvPr/>
        </p:nvSpPr>
        <p:spPr>
          <a:xfrm>
            <a:off x="1925515" y="562445"/>
            <a:ext cx="9601200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8120">
              <a:spcBef>
                <a:spcPts val="600"/>
              </a:spcBef>
            </a:pP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  jelek</a:t>
            </a:r>
          </a:p>
          <a:p>
            <a:pPr marR="5080" algn="just">
              <a:spcBef>
                <a:spcPts val="600"/>
              </a:spcBef>
              <a:spcAft>
                <a:spcPts val="600"/>
              </a:spcAf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Nagyobb felületek magyarázó jelei, melyek meghatározott rend szerint  ismétlődve helyezkednek el a felületen belül úgy, hogy annak teljes területét  kitöltsék. Alkalmazásuk rendszerint felületszínezéssel kapcsolódik össze.</a:t>
            </a:r>
          </a:p>
          <a:p>
            <a:pPr marL="27305" algn="just">
              <a:spcBef>
                <a:spcPts val="600"/>
              </a:spcBef>
              <a:spcAft>
                <a:spcPts val="600"/>
              </a:spcAf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Jellegük szerint lehetnek:</a:t>
            </a:r>
          </a:p>
          <a:p>
            <a:pPr marL="161290" indent="-46355" algn="just">
              <a:spcBef>
                <a:spcPts val="600"/>
              </a:spcBef>
              <a:spcAft>
                <a:spcPts val="600"/>
              </a:spcAft>
              <a:buChar char="-"/>
              <a:tabLst>
                <a:tab pos="161925" algn="l"/>
                <a:tab pos="1462405" algn="l"/>
              </a:tabLs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oldalnézetes jelek	</a:t>
            </a:r>
          </a:p>
          <a:p>
            <a:pPr marL="161290" indent="-46355" algn="just">
              <a:spcBef>
                <a:spcPts val="600"/>
              </a:spcBef>
              <a:spcAft>
                <a:spcPts val="600"/>
              </a:spcAft>
              <a:buChar char="-"/>
              <a:tabLst>
                <a:tab pos="161925" algn="l"/>
                <a:tab pos="1462405" algn="l"/>
              </a:tabLs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szerkesztett jelek	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Trebuchet MS"/>
              <a:buChar char="-"/>
            </a:pPr>
            <a:endParaRPr lang="hu-HU" sz="2400" spc="-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">
              <a:spcBef>
                <a:spcPts val="600"/>
              </a:spcBef>
              <a:spcAft>
                <a:spcPts val="600"/>
              </a:spcAf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Felületszínezés és felületkitöltő jelek kapcsolatai lehetnek:</a:t>
            </a:r>
          </a:p>
          <a:p>
            <a:pPr marL="161290" indent="-46355">
              <a:spcBef>
                <a:spcPts val="600"/>
              </a:spcBef>
              <a:spcAft>
                <a:spcPts val="600"/>
              </a:spcAft>
              <a:buChar char="-"/>
              <a:tabLst>
                <a:tab pos="161925" algn="l"/>
                <a:tab pos="1462405" algn="l"/>
              </a:tabLs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felületszínezés önállóan szerepel	</a:t>
            </a:r>
          </a:p>
          <a:p>
            <a:pPr marL="161290" indent="-46355">
              <a:spcBef>
                <a:spcPts val="600"/>
              </a:spcBef>
              <a:spcAft>
                <a:spcPts val="600"/>
              </a:spcAft>
              <a:buChar char="-"/>
              <a:tabLst>
                <a:tab pos="161925" algn="l"/>
              </a:tabLs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felületszínezés és a felületkitöltő jel együtt szerepel</a:t>
            </a:r>
          </a:p>
          <a:p>
            <a:pPr marL="161290" indent="-46355">
              <a:spcBef>
                <a:spcPts val="600"/>
              </a:spcBef>
              <a:spcAft>
                <a:spcPts val="600"/>
              </a:spcAft>
              <a:buChar char="-"/>
              <a:tabLst>
                <a:tab pos="161925" algn="l"/>
              </a:tabLst>
            </a:pP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 jel önállóan szerepel</a:t>
            </a:r>
          </a:p>
        </p:txBody>
      </p:sp>
      <p:pic>
        <p:nvPicPr>
          <p:cNvPr id="3" name="object 68">
            <a:extLst>
              <a:ext uri="{FF2B5EF4-FFF2-40B4-BE49-F238E27FC236}">
                <a16:creationId xmlns:a16="http://schemas.microsoft.com/office/drawing/2014/main" id="{E1ACD84F-2597-4BE0-89F1-509C4E7194C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31763" y="2384824"/>
            <a:ext cx="588223" cy="795956"/>
          </a:xfrm>
          <a:prstGeom prst="rect">
            <a:avLst/>
          </a:prstGeom>
        </p:spPr>
      </p:pic>
      <p:pic>
        <p:nvPicPr>
          <p:cNvPr id="4" name="object 69">
            <a:extLst>
              <a:ext uri="{FF2B5EF4-FFF2-40B4-BE49-F238E27FC236}">
                <a16:creationId xmlns:a16="http://schemas.microsoft.com/office/drawing/2014/main" id="{27B1B76A-1DA5-4553-8BBA-F657469D02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04525" y="3160798"/>
            <a:ext cx="936557" cy="762193"/>
          </a:xfrm>
          <a:prstGeom prst="rect">
            <a:avLst/>
          </a:prstGeom>
        </p:spPr>
      </p:pic>
      <p:pic>
        <p:nvPicPr>
          <p:cNvPr id="5" name="object 70">
            <a:extLst>
              <a:ext uri="{FF2B5EF4-FFF2-40B4-BE49-F238E27FC236}">
                <a16:creationId xmlns:a16="http://schemas.microsoft.com/office/drawing/2014/main" id="{D0D0AAE3-5D99-44A3-8C35-68E8C7B31467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1082" y="4858909"/>
            <a:ext cx="777952" cy="381097"/>
          </a:xfrm>
          <a:prstGeom prst="rect">
            <a:avLst/>
          </a:prstGeom>
        </p:spPr>
      </p:pic>
      <p:pic>
        <p:nvPicPr>
          <p:cNvPr id="6" name="object 71">
            <a:extLst>
              <a:ext uri="{FF2B5EF4-FFF2-40B4-BE49-F238E27FC236}">
                <a16:creationId xmlns:a16="http://schemas.microsoft.com/office/drawing/2014/main" id="{494084E1-165B-4164-987F-1221B585FEF8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45249" y="5434873"/>
            <a:ext cx="810370" cy="390869"/>
          </a:xfrm>
          <a:prstGeom prst="rect">
            <a:avLst/>
          </a:prstGeom>
        </p:spPr>
      </p:pic>
      <p:pic>
        <p:nvPicPr>
          <p:cNvPr id="7" name="object 72">
            <a:extLst>
              <a:ext uri="{FF2B5EF4-FFF2-40B4-BE49-F238E27FC236}">
                <a16:creationId xmlns:a16="http://schemas.microsoft.com/office/drawing/2014/main" id="{9D518454-EF90-40E5-8AAE-4E30946631BF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641082" y="5992072"/>
            <a:ext cx="831980" cy="390869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DDD02BF0-59C9-43C0-A1A5-6F3B98655F6B}"/>
              </a:ext>
            </a:extLst>
          </p:cNvPr>
          <p:cNvSpPr/>
          <p:nvPr/>
        </p:nvSpPr>
        <p:spPr>
          <a:xfrm>
            <a:off x="7748814" y="2671559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szőlő</a:t>
            </a:r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955E250-2D51-4B73-B51F-A6BCFB500D76}"/>
              </a:ext>
            </a:extLst>
          </p:cNvPr>
          <p:cNvSpPr/>
          <p:nvPr/>
        </p:nvSpPr>
        <p:spPr>
          <a:xfrm>
            <a:off x="7449053" y="3389410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gyümölcsös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FD5EB4D-0B3F-4168-9744-F4DBCA4BB5F9}"/>
              </a:ext>
            </a:extLst>
          </p:cNvPr>
          <p:cNvSpPr/>
          <p:nvPr/>
        </p:nvSpPr>
        <p:spPr>
          <a:xfrm>
            <a:off x="10473062" y="6013609"/>
            <a:ext cx="1463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ritka szál-erdő</a:t>
            </a:r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1F6ECD27-743F-4B6A-AAE2-C28D1072BAB3}"/>
              </a:ext>
            </a:extLst>
          </p:cNvPr>
          <p:cNvSpPr/>
          <p:nvPr/>
        </p:nvSpPr>
        <p:spPr>
          <a:xfrm>
            <a:off x="10629005" y="5421721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szőlő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92082441-EC27-447C-A550-F8894961B964}"/>
              </a:ext>
            </a:extLst>
          </p:cNvPr>
          <p:cNvSpPr/>
          <p:nvPr/>
        </p:nvSpPr>
        <p:spPr>
          <a:xfrm>
            <a:off x="10579394" y="4858909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erdő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57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EFEDDB7-7E25-4F5A-BDAF-3B979CB0FCD5}"/>
              </a:ext>
            </a:extLst>
          </p:cNvPr>
          <p:cNvSpPr/>
          <p:nvPr/>
        </p:nvSpPr>
        <p:spPr>
          <a:xfrm>
            <a:off x="1447799" y="1141950"/>
            <a:ext cx="101756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marR="13271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Azokat a jeleket, melyek nem tükrözik vissza a tereptárgy alaprajzi helyzetét,  méretét, kiterjedését, meghatározott szabályok szerint kell elhelyezni a  térképen.</a:t>
            </a:r>
          </a:p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Jelek elhelyezésének szabályai: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marR="141605" indent="-87313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meghatározott alakú jeleket és a kitöltő jeleket a térkép É-D-i  keretvonalával párhuzamosan kell kirajzolni.</a:t>
            </a:r>
          </a:p>
          <a:p>
            <a:pPr marL="360363" marR="141605" algn="just">
              <a:spcBef>
                <a:spcPts val="600"/>
              </a:spcBef>
              <a:spcAft>
                <a:spcPts val="600"/>
              </a:spcAft>
              <a:buChar char="-"/>
              <a:tabLst>
                <a:tab pos="360045" algn="l"/>
              </a:tabLs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marR="141605" indent="-184150" algn="just">
              <a:spcBef>
                <a:spcPts val="600"/>
              </a:spcBef>
              <a:spcAft>
                <a:spcPts val="600"/>
              </a:spcAft>
              <a:buChar char="-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Azt a jelet, amely egy tereptárgy valóságos helyzetét, irányát hivatott  ábrázolni, a természetbeni helyüknek és irányuknak megfelelően kell  feltüntetni.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A3CB06C-1DA5-4AAB-A798-F81F174F6B35}"/>
              </a:ext>
            </a:extLst>
          </p:cNvPr>
          <p:cNvSpPr/>
          <p:nvPr/>
        </p:nvSpPr>
        <p:spPr>
          <a:xfrm>
            <a:off x="2914513" y="334080"/>
            <a:ext cx="62047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660" algn="just">
              <a:spcBef>
                <a:spcPts val="600"/>
              </a:spcBef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JELEK ELHELYEZÉSÉNEK SZABÁLYAI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ject 98">
            <a:extLst>
              <a:ext uri="{FF2B5EF4-FFF2-40B4-BE49-F238E27FC236}">
                <a16:creationId xmlns:a16="http://schemas.microsoft.com/office/drawing/2014/main" id="{5FEC0B2E-2A01-474D-9DA3-96377DAB308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1028" y="3563653"/>
            <a:ext cx="821086" cy="665206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3DEE28D7-3DC2-416F-BEF9-9D4DF87E74DB}"/>
              </a:ext>
            </a:extLst>
          </p:cNvPr>
          <p:cNvSpPr/>
          <p:nvPr/>
        </p:nvSpPr>
        <p:spPr>
          <a:xfrm>
            <a:off x="8857461" y="3711590"/>
            <a:ext cx="253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algn="just"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csillagászati alappont</a:t>
            </a:r>
          </a:p>
        </p:txBody>
      </p:sp>
      <p:pic>
        <p:nvPicPr>
          <p:cNvPr id="6" name="object 99">
            <a:extLst>
              <a:ext uri="{FF2B5EF4-FFF2-40B4-BE49-F238E27FC236}">
                <a16:creationId xmlns:a16="http://schemas.microsoft.com/office/drawing/2014/main" id="{EB7A68EE-F688-47A7-809B-D1FB9645CAE1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59509" y="5316531"/>
            <a:ext cx="957360" cy="626019"/>
          </a:xfrm>
          <a:prstGeom prst="rect">
            <a:avLst/>
          </a:prstGeom>
        </p:spPr>
      </p:pic>
      <p:pic>
        <p:nvPicPr>
          <p:cNvPr id="7" name="object 100">
            <a:extLst>
              <a:ext uri="{FF2B5EF4-FFF2-40B4-BE49-F238E27FC236}">
                <a16:creationId xmlns:a16="http://schemas.microsoft.com/office/drawing/2014/main" id="{812B16D8-1CFE-4008-84BC-2247773AD268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79788" y="5374190"/>
            <a:ext cx="781839" cy="510703"/>
          </a:xfrm>
          <a:prstGeom prst="rect">
            <a:avLst/>
          </a:prstGeom>
        </p:spPr>
      </p:pic>
      <p:pic>
        <p:nvPicPr>
          <p:cNvPr id="8" name="object 101">
            <a:extLst>
              <a:ext uri="{FF2B5EF4-FFF2-40B4-BE49-F238E27FC236}">
                <a16:creationId xmlns:a16="http://schemas.microsoft.com/office/drawing/2014/main" id="{B9254DC1-39D9-457F-BCEB-FB66D8633C5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91860" y="5297900"/>
            <a:ext cx="1340299" cy="85667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72781DB5-9AD4-4062-858D-EBAE87790122}"/>
              </a:ext>
            </a:extLst>
          </p:cNvPr>
          <p:cNvSpPr/>
          <p:nvPr/>
        </p:nvSpPr>
        <p:spPr>
          <a:xfrm>
            <a:off x="5163727" y="5942550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épület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308A76B-2B2E-4B1C-9C31-93FF09C9FFA3}"/>
              </a:ext>
            </a:extLst>
          </p:cNvPr>
          <p:cNvSpPr/>
          <p:nvPr/>
        </p:nvSpPr>
        <p:spPr>
          <a:xfrm>
            <a:off x="7128305" y="5942550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pince</a:t>
            </a:r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3795A734-4A0C-4431-9FBC-04A800FB4053}"/>
              </a:ext>
            </a:extLst>
          </p:cNvPr>
          <p:cNvSpPr/>
          <p:nvPr/>
        </p:nvSpPr>
        <p:spPr>
          <a:xfrm>
            <a:off x="9422200" y="5942550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9199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725F4B96-D60D-4D61-B987-087EF296B7CB}"/>
              </a:ext>
            </a:extLst>
          </p:cNvPr>
          <p:cNvSpPr/>
          <p:nvPr/>
        </p:nvSpPr>
        <p:spPr>
          <a:xfrm>
            <a:off x="2291861" y="787794"/>
            <a:ext cx="8865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marR="141605" lvl="0" indent="-176213" algn="just">
              <a:spcBef>
                <a:spcPts val="600"/>
              </a:spcBef>
              <a:spcAft>
                <a:spcPts val="600"/>
              </a:spcAft>
              <a:buFontTx/>
              <a:buChar char="-"/>
              <a:tabLst>
                <a:tab pos="447675" algn="l"/>
              </a:tabLs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Szabályos idommal ábrázolt jeleknél a tereptárgy helyét a jel geometriai  középpontja jelzi.</a:t>
            </a:r>
          </a:p>
        </p:txBody>
      </p:sp>
      <p:pic>
        <p:nvPicPr>
          <p:cNvPr id="4" name="object 102">
            <a:extLst>
              <a:ext uri="{FF2B5EF4-FFF2-40B4-BE49-F238E27FC236}">
                <a16:creationId xmlns:a16="http://schemas.microsoft.com/office/drawing/2014/main" id="{4A91E088-98C3-4C63-9F89-670F3F36BA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4168" y="1424509"/>
            <a:ext cx="733161" cy="671927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0BCA13C-59AA-4BC9-BF4E-A0A5B720E273}"/>
              </a:ext>
            </a:extLst>
          </p:cNvPr>
          <p:cNvSpPr/>
          <p:nvPr/>
        </p:nvSpPr>
        <p:spPr>
          <a:xfrm>
            <a:off x="8537329" y="1548678"/>
            <a:ext cx="2453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0363" lvl="0" algn="just"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háromszögelési pont</a:t>
            </a:r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7ED0AF1-5795-4312-ADDF-74F48F524483}"/>
              </a:ext>
            </a:extLst>
          </p:cNvPr>
          <p:cNvSpPr/>
          <p:nvPr/>
        </p:nvSpPr>
        <p:spPr>
          <a:xfrm>
            <a:off x="2291861" y="2497863"/>
            <a:ext cx="905021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marR="142875" indent="-158750">
              <a:spcBef>
                <a:spcPts val="600"/>
              </a:spcBef>
              <a:buChar char="-"/>
              <a:tabLst>
                <a:tab pos="44767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Széles alapú jeleknél a jel alapvonalának középpontja jelzi a tereptárgy  helyét.</a:t>
            </a:r>
          </a:p>
          <a:p>
            <a:pPr marL="758825"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126">
            <a:extLst>
              <a:ext uri="{FF2B5EF4-FFF2-40B4-BE49-F238E27FC236}">
                <a16:creationId xmlns:a16="http://schemas.microsoft.com/office/drawing/2014/main" id="{F6D20731-B93D-4DA2-8030-ADD396EA0A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71283" y="3268598"/>
            <a:ext cx="850628" cy="713479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7EB85963-E26B-4A71-BFEB-6C81355A3440}"/>
              </a:ext>
            </a:extLst>
          </p:cNvPr>
          <p:cNvSpPr/>
          <p:nvPr/>
        </p:nvSpPr>
        <p:spPr>
          <a:xfrm>
            <a:off x="9030607" y="3509275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gyárkémény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B2F2B6E-A707-4207-9F5B-2197875B3B38}"/>
              </a:ext>
            </a:extLst>
          </p:cNvPr>
          <p:cNvSpPr/>
          <p:nvPr/>
        </p:nvSpPr>
        <p:spPr>
          <a:xfrm>
            <a:off x="2362199" y="4383504"/>
            <a:ext cx="8865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marR="142875" lvl="0" indent="-158750">
              <a:spcBef>
                <a:spcPts val="600"/>
              </a:spcBef>
              <a:buFontTx/>
              <a:buChar char="-"/>
              <a:tabLst>
                <a:tab pos="344805" algn="l"/>
              </a:tabLs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Árnyékvonalas jeleknél a jel függőleges vonalának és az árnyékvonalnak a  találkozása jelzi a tereptárgy helyét.</a:t>
            </a:r>
          </a:p>
        </p:txBody>
      </p:sp>
      <p:pic>
        <p:nvPicPr>
          <p:cNvPr id="11" name="object 127">
            <a:extLst>
              <a:ext uri="{FF2B5EF4-FFF2-40B4-BE49-F238E27FC236}">
                <a16:creationId xmlns:a16="http://schemas.microsoft.com/office/drawing/2014/main" id="{D7A4583F-D558-4981-9FF4-7DF0819F2670}"/>
              </a:ext>
            </a:extLst>
          </p:cNvPr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7911" y="5529152"/>
            <a:ext cx="993033" cy="757111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F9CBE235-D198-4805-ABD6-175DE0A85648}"/>
              </a:ext>
            </a:extLst>
          </p:cNvPr>
          <p:cNvSpPr/>
          <p:nvPr/>
        </p:nvSpPr>
        <p:spPr>
          <a:xfrm>
            <a:off x="8660511" y="5508703"/>
            <a:ext cx="22068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090" lvl="0">
              <a:spcBef>
                <a:spcPts val="600"/>
              </a:spcBef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tájékoztató, egyedülálló fa</a:t>
            </a:r>
          </a:p>
        </p:txBody>
      </p:sp>
    </p:spTree>
    <p:extLst>
      <p:ext uri="{BB962C8B-B14F-4D97-AF65-F5344CB8AC3E}">
        <p14:creationId xmlns:p14="http://schemas.microsoft.com/office/powerpoint/2010/main" val="239200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9456998-B30F-4483-AB8A-B02EDCBAC6DB}"/>
              </a:ext>
            </a:extLst>
          </p:cNvPr>
          <p:cNvSpPr/>
          <p:nvPr/>
        </p:nvSpPr>
        <p:spPr>
          <a:xfrm>
            <a:off x="2186354" y="259705"/>
            <a:ext cx="920847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marR="142875" lvl="0" indent="-158750">
              <a:spcBef>
                <a:spcPts val="600"/>
              </a:spcBef>
              <a:buFontTx/>
              <a:buChar char="-"/>
              <a:tabLst>
                <a:tab pos="356870" algn="l"/>
              </a:tabLs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Összevont jeleknél az alsó idom geometriai közepe jelzi a tereptárgy  helyét.</a:t>
            </a:r>
          </a:p>
        </p:txBody>
      </p:sp>
      <p:pic>
        <p:nvPicPr>
          <p:cNvPr id="3" name="object 128">
            <a:extLst>
              <a:ext uri="{FF2B5EF4-FFF2-40B4-BE49-F238E27FC236}">
                <a16:creationId xmlns:a16="http://schemas.microsoft.com/office/drawing/2014/main" id="{0AD006C9-D095-4B96-B3AF-0A734C4D764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5544" y="1716713"/>
            <a:ext cx="1140993" cy="911112"/>
          </a:xfrm>
          <a:prstGeom prst="rect">
            <a:avLst/>
          </a:prstGeom>
        </p:spPr>
      </p:pic>
      <p:pic>
        <p:nvPicPr>
          <p:cNvPr id="4" name="object 129">
            <a:extLst>
              <a:ext uri="{FF2B5EF4-FFF2-40B4-BE49-F238E27FC236}">
                <a16:creationId xmlns:a16="http://schemas.microsoft.com/office/drawing/2014/main" id="{CA465D1C-CC98-4118-B152-BE5581037438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8780" y="1524288"/>
            <a:ext cx="978482" cy="112832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35106A2D-52B0-428B-AEB8-43F99EBB9D55}"/>
              </a:ext>
            </a:extLst>
          </p:cNvPr>
          <p:cNvSpPr/>
          <p:nvPr/>
        </p:nvSpPr>
        <p:spPr>
          <a:xfrm>
            <a:off x="2186354" y="3579728"/>
            <a:ext cx="92084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marR="140335" lvl="0" indent="-158750" algn="just">
              <a:spcBef>
                <a:spcPts val="600"/>
              </a:spcBef>
              <a:buFontTx/>
              <a:buChar char="-"/>
              <a:tabLst>
                <a:tab pos="365760" algn="l"/>
              </a:tabLs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Vonalas létesítmények, alakzatok hosszú, egy vagy több párhuzamos  vonallal ábrázolt, meghatározott alakú és méretű jeleinél a jel tengelyvonala  mutatja  a tereptárgy tengelyvonalának helyét.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6B741C7F-E475-4DA7-8154-0EB68C56C2FB}"/>
              </a:ext>
            </a:extLst>
          </p:cNvPr>
          <p:cNvSpPr/>
          <p:nvPr/>
        </p:nvSpPr>
        <p:spPr>
          <a:xfrm>
            <a:off x="7247738" y="264367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gémeskút</a:t>
            </a:r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13D3BFE-D474-49FC-A491-9AA612A89C2A}"/>
              </a:ext>
            </a:extLst>
          </p:cNvPr>
          <p:cNvSpPr/>
          <p:nvPr/>
        </p:nvSpPr>
        <p:spPr>
          <a:xfrm>
            <a:off x="4105875" y="2642587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vasbeton mérőtorony</a:t>
            </a:r>
            <a:endParaRPr lang="hu-HU" dirty="0"/>
          </a:p>
        </p:txBody>
      </p:sp>
      <p:pic>
        <p:nvPicPr>
          <p:cNvPr id="9" name="object 130">
            <a:extLst>
              <a:ext uri="{FF2B5EF4-FFF2-40B4-BE49-F238E27FC236}">
                <a16:creationId xmlns:a16="http://schemas.microsoft.com/office/drawing/2014/main" id="{8D4323A2-3977-4048-9978-45613BC3043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34273" y="5337809"/>
            <a:ext cx="1532754" cy="562484"/>
          </a:xfrm>
          <a:prstGeom prst="rect">
            <a:avLst/>
          </a:prstGeom>
        </p:spPr>
      </p:pic>
      <p:pic>
        <p:nvPicPr>
          <p:cNvPr id="10" name="object 131">
            <a:extLst>
              <a:ext uri="{FF2B5EF4-FFF2-40B4-BE49-F238E27FC236}">
                <a16:creationId xmlns:a16="http://schemas.microsoft.com/office/drawing/2014/main" id="{A96E4578-5B7F-4C82-9064-C8281FE8A34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338780" y="5380604"/>
            <a:ext cx="1512043" cy="476895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ACEBC7C3-D204-4E80-90AD-D251F85E5501}"/>
              </a:ext>
            </a:extLst>
          </p:cNvPr>
          <p:cNvSpPr/>
          <p:nvPr/>
        </p:nvSpPr>
        <p:spPr>
          <a:xfrm>
            <a:off x="7840480" y="5875715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töltés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BD61910-7B60-40F4-8C32-A4641FE8A0CB}"/>
              </a:ext>
            </a:extLst>
          </p:cNvPr>
          <p:cNvSpPr/>
          <p:nvPr/>
        </p:nvSpPr>
        <p:spPr>
          <a:xfrm>
            <a:off x="4846462" y="5857499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műút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3415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FD232AD-18C5-4525-B314-309C62409FA1}"/>
              </a:ext>
            </a:extLst>
          </p:cNvPr>
          <p:cNvSpPr/>
          <p:nvPr/>
        </p:nvSpPr>
        <p:spPr>
          <a:xfrm>
            <a:off x="2409095" y="351234"/>
            <a:ext cx="8845059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marR="13970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topográfiai térkép síkrajzát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tartalmilag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következő fő csoportokba  sorolhatjuk: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Alappontok,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épületek és építmények,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ipartelepek és közművek,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vasutak,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műutak és  talajutak,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vízhálózat és berendezései,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hidak és átkelők,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hírközlő vonalak,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határok, 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kerítések,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növényzet és talajnemek, </a:t>
            </a:r>
          </a:p>
          <a:p>
            <a:pPr marL="1520825" marR="215265" indent="-342900" algn="just">
              <a:buFont typeface="Arial" panose="020B0604020202020204" pitchFamily="34" charset="0"/>
              <a:buChar char="•"/>
              <a:tabLst>
                <a:tab pos="1881188" algn="l"/>
              </a:tabLs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domborzat síkrajzi elemei.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14033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Bemutatásra kerül néhány gyakran használt jel használatának sajátosságai és  szabályai 1:10 000 méretarányú térképek esetén.</a:t>
            </a:r>
          </a:p>
        </p:txBody>
      </p:sp>
    </p:spTree>
    <p:extLst>
      <p:ext uri="{BB962C8B-B14F-4D97-AF65-F5344CB8AC3E}">
        <p14:creationId xmlns:p14="http://schemas.microsoft.com/office/powerpoint/2010/main" val="227220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BFE4781A-41C7-4F27-8792-A74EFB8E5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40B56BB-9C84-42BC-BBED-D92BA6EB0291}"/>
              </a:ext>
            </a:extLst>
          </p:cNvPr>
          <p:cNvSpPr/>
          <p:nvPr/>
        </p:nvSpPr>
        <p:spPr>
          <a:xfrm>
            <a:off x="762009" y="921163"/>
            <a:ext cx="3438711" cy="4969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84505">
              <a:spcBef>
                <a:spcPct val="0"/>
              </a:spcBef>
              <a:spcAft>
                <a:spcPts val="600"/>
              </a:spcAft>
            </a:pPr>
            <a:r>
              <a:rPr lang="hu-HU" sz="3600" b="1" spc="-3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</a:t>
            </a:r>
            <a:r>
              <a:rPr lang="hu-HU" sz="3600" b="1" spc="-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</a:t>
            </a:r>
            <a:r>
              <a:rPr lang="hu-HU" sz="3600" b="1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</a:t>
            </a:r>
            <a:r>
              <a:rPr lang="hu-HU" sz="3600" b="1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</a:t>
            </a:r>
            <a:r>
              <a:rPr lang="hu-HU" sz="3600" b="1" spc="-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hu-HU" sz="3600" b="1" spc="-7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hu-HU" sz="3600" b="1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hu-HU" sz="3600" b="1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hu-HU" sz="3600" b="1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hu-HU" sz="3600" b="1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hu-HU" sz="3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</a:t>
            </a:r>
            <a:r>
              <a:rPr lang="hu-HU" sz="3600" b="1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hu-HU" sz="3600" b="1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</a:t>
            </a:r>
            <a:r>
              <a:rPr lang="hu-HU" sz="3600" b="1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</a:t>
            </a:r>
            <a:r>
              <a:rPr lang="hu-HU" sz="3600" b="1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z</a:t>
            </a:r>
            <a:r>
              <a:rPr lang="hu-HU" sz="3600" b="1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hu-HU" sz="3600" b="1" spc="-8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</a:t>
            </a:r>
            <a:r>
              <a:rPr lang="hu-HU" sz="3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</a:t>
            </a:r>
            <a:r>
              <a:rPr lang="hu-HU" sz="3600" b="1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</a:t>
            </a:r>
            <a:r>
              <a:rPr lang="hu-HU" sz="3600" b="1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</a:t>
            </a:r>
            <a:r>
              <a:rPr lang="hu-HU" sz="3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hu-HU" sz="3600" b="1" spc="-17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</a:t>
            </a:r>
            <a:r>
              <a:rPr lang="hu-HU" sz="3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</a:t>
            </a:r>
            <a:r>
              <a:rPr lang="hu-HU" sz="3600" b="1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</a:t>
            </a:r>
            <a:r>
              <a:rPr lang="hu-HU" sz="3600" b="1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</a:t>
            </a:r>
            <a:r>
              <a:rPr lang="hu-HU" sz="3600" b="1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ss</a:t>
            </a:r>
            <a:r>
              <a:rPr lang="hu-HU" sz="3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</a:t>
            </a:r>
            <a:r>
              <a:rPr lang="hu-HU" sz="3600" b="1" spc="-8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</a:t>
            </a:r>
            <a:r>
              <a:rPr lang="hu-HU" sz="3600" b="1" spc="-1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hu-HU" sz="3600" b="1" spc="-8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endParaRPr lang="hu-H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Téglalap 2">
            <a:extLst>
              <a:ext uri="{FF2B5EF4-FFF2-40B4-BE49-F238E27FC236}">
                <a16:creationId xmlns:a16="http://schemas.microsoft.com/office/drawing/2014/main" id="{99E1243E-B2C8-491E-BE1D-7481B87C912C}"/>
              </a:ext>
            </a:extLst>
          </p:cNvPr>
          <p:cNvSpPr/>
          <p:nvPr/>
        </p:nvSpPr>
        <p:spPr>
          <a:xfrm>
            <a:off x="5049062" y="942108"/>
            <a:ext cx="6455549" cy="4969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09625" marR="327025" indent="-27305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2400" spc="9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spc="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2400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2400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</a:t>
            </a:r>
            <a:r>
              <a:rPr lang="hu-HU" sz="2400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6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</a:t>
            </a:r>
            <a:r>
              <a:rPr lang="hu-HU" sz="2400" spc="-6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spc="-1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-1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6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hu-HU" sz="2400" spc="-6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400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24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400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hu-HU" sz="2400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spc="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u-HU" sz="2400" spc="-6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1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1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400" spc="-9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 nevezzük</a:t>
            </a:r>
            <a:r>
              <a:rPr lang="hu-HU" sz="2400" spc="-2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alaprajz</a:t>
            </a:r>
            <a:r>
              <a:rPr lang="hu-HU" sz="2400" b="1" spc="2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szerinti</a:t>
            </a:r>
            <a:r>
              <a:rPr lang="hu-HU" sz="2400" b="1" spc="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ábrázolásnak.</a:t>
            </a:r>
            <a:endParaRPr lang="hu-H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hu-H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>
              <a:spcBef>
                <a:spcPts val="1000"/>
              </a:spcBef>
              <a:buClr>
                <a:schemeClr val="accent1"/>
              </a:buClr>
            </a:pPr>
            <a:r>
              <a:rPr lang="hu-HU" sz="2400" spc="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alaprajz</a:t>
            </a:r>
            <a:r>
              <a:rPr lang="hu-HU" sz="2400" spc="-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szerinti</a:t>
            </a:r>
            <a:r>
              <a:rPr lang="hu-HU" sz="24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ábrázolás</a:t>
            </a:r>
            <a:r>
              <a:rPr lang="hu-HU" sz="2400" spc="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elegendő?</a:t>
            </a:r>
            <a:endParaRPr lang="hu-H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hu-H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6938" marR="473075" indent="-298450" algn="just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hu-HU" sz="2400" spc="9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spc="-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térképi 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ábrázolás 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során </a:t>
            </a:r>
            <a:r>
              <a:rPr lang="hu-HU" sz="2400" spc="-7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6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tereptárgyak </a:t>
            </a:r>
            <a:r>
              <a:rPr lang="hu-HU" sz="2400" spc="-2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6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hu-HU" sz="2400" spc="-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hu-HU" sz="2400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6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400" spc="-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ű</a:t>
            </a:r>
            <a:r>
              <a:rPr lang="hu-HU" sz="2400" spc="-3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spc="-5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sz="2400" spc="-10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12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hu-HU" sz="2400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hu-HU" sz="2400" spc="1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r>
              <a:rPr lang="hu-HU" sz="2400" spc="-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jelentőségük</a:t>
            </a:r>
            <a:r>
              <a:rPr lang="hu-HU" sz="2400" spc="-1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kihangsúlyozására</a:t>
            </a:r>
            <a:r>
              <a:rPr lang="hu-HU" sz="2400" spc="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jeleket </a:t>
            </a:r>
            <a:r>
              <a:rPr lang="hu-HU" sz="2400" spc="-45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4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használunk.</a:t>
            </a:r>
            <a:endParaRPr lang="hu-H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83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52740050-689C-4C13-A450-170ED7597C19}"/>
              </a:ext>
            </a:extLst>
          </p:cNvPr>
          <p:cNvSpPr/>
          <p:nvPr/>
        </p:nvSpPr>
        <p:spPr>
          <a:xfrm>
            <a:off x="1933574" y="355008"/>
            <a:ext cx="947737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660" lvl="0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ALAPPONTOK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233679" lvl="0" algn="just">
              <a:spcBef>
                <a:spcPts val="600"/>
              </a:spcBef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topográfiai térképek geometriai alapját, szerkezeti összhangját a geodéziai  alappontok biztosítják. </a:t>
            </a:r>
            <a:r>
              <a:rPr lang="hu-HU" sz="2400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Az alappontokat koordinátáik segítségével kel</a:t>
            </a:r>
            <a:r>
              <a:rPr lang="hu-HU" sz="2400" i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</a:t>
            </a:r>
            <a:r>
              <a:rPr lang="hu-HU" sz="2400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felszerkeszteni a térképlapra! Az alappontok a helyükről nem mozdíthatók el!</a:t>
            </a:r>
            <a:r>
              <a:rPr lang="hu-H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138430" lvl="0" algn="just">
              <a:spcBef>
                <a:spcPts val="600"/>
              </a:spcBef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alappont jele mellett feltüntetjük a pont számát, tengerszint feletti  magasságát (dm élesen) és ha földhalmon (</a:t>
            </a:r>
            <a:r>
              <a:rPr lang="hu-H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hompon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van, akkor a környező  terepszinttől mért relatív magasságát is (dm élesen).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569F196B-2B19-45E5-8048-850C53AAC7E2}"/>
              </a:ext>
            </a:extLst>
          </p:cNvPr>
          <p:cNvSpPr/>
          <p:nvPr/>
        </p:nvSpPr>
        <p:spPr>
          <a:xfrm>
            <a:off x="3404066" y="3861145"/>
            <a:ext cx="3131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9560" algn="just">
              <a:spcBef>
                <a:spcPts val="600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háromszögelési pont halmon</a:t>
            </a:r>
          </a:p>
        </p:txBody>
      </p:sp>
      <p:pic>
        <p:nvPicPr>
          <p:cNvPr id="5" name="object 156">
            <a:extLst>
              <a:ext uri="{FF2B5EF4-FFF2-40B4-BE49-F238E27FC236}">
                <a16:creationId xmlns:a16="http://schemas.microsoft.com/office/drawing/2014/main" id="{D388134E-DB1F-4719-A885-C08D8E351A2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87543" y="3778914"/>
            <a:ext cx="1908049" cy="484320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1214DBF-2211-4437-BF6D-8203E1C030FD}"/>
              </a:ext>
            </a:extLst>
          </p:cNvPr>
          <p:cNvSpPr/>
          <p:nvPr/>
        </p:nvSpPr>
        <p:spPr>
          <a:xfrm>
            <a:off x="1711628" y="4537346"/>
            <a:ext cx="991180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marR="210820">
              <a:spcBef>
                <a:spcPts val="600"/>
              </a:spcBef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az alappont egyéb jellegű építményen található, annak jelével összevontan  ábrázoljuk.</a:t>
            </a:r>
          </a:p>
          <a:p>
            <a:pPr marL="200660">
              <a:spcBef>
                <a:spcPts val="600"/>
              </a:spcBef>
            </a:pP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660">
              <a:spcBef>
                <a:spcPts val="600"/>
              </a:spcBef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magassági alappontok tengerszint feletti magasságait cm élesen írjuk meg.</a:t>
            </a:r>
          </a:p>
        </p:txBody>
      </p:sp>
      <p:pic>
        <p:nvPicPr>
          <p:cNvPr id="7" name="object 181">
            <a:extLst>
              <a:ext uri="{FF2B5EF4-FFF2-40B4-BE49-F238E27FC236}">
                <a16:creationId xmlns:a16="http://schemas.microsoft.com/office/drawing/2014/main" id="{AD79B568-7C7C-4579-99CB-B95DF0FC72E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8622" y="4695457"/>
            <a:ext cx="768117" cy="993836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89A00CAE-10BA-4572-92D6-94C4B1363D7A}"/>
              </a:ext>
            </a:extLst>
          </p:cNvPr>
          <p:cNvSpPr/>
          <p:nvPr/>
        </p:nvSpPr>
        <p:spPr>
          <a:xfrm>
            <a:off x="7258360" y="5085571"/>
            <a:ext cx="3208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9560">
              <a:spcBef>
                <a:spcPts val="600"/>
              </a:spcBef>
            </a:pPr>
            <a:r>
              <a:rPr lang="hu-H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háromszögelési jel kéményen</a:t>
            </a:r>
          </a:p>
        </p:txBody>
      </p:sp>
    </p:spTree>
    <p:extLst>
      <p:ext uri="{BB962C8B-B14F-4D97-AF65-F5344CB8AC3E}">
        <p14:creationId xmlns:p14="http://schemas.microsoft.com/office/powerpoint/2010/main" val="2061794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5AA75B53-E9F1-4404-AE66-D60188D6B27C}"/>
              </a:ext>
            </a:extLst>
          </p:cNvPr>
          <p:cNvSpPr/>
          <p:nvPr/>
        </p:nvSpPr>
        <p:spPr>
          <a:xfrm>
            <a:off x="1608992" y="352892"/>
            <a:ext cx="10243039" cy="4869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marR="0" lvl="0" indent="0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ÉPÜLETEK ÉS ÉPÍTMÉNYEK</a:t>
            </a:r>
            <a:endParaRPr kumimoji="0" lang="hu-HU" sz="2400" b="0" i="0" u="none" strike="noStrike" kern="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140335" lvl="0" indent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 állandó jellegű épületeket és építményeket méretüktől függően alaprajz  szerint, vagy meghatározott alakú és méretű egyezményes jellel kell ábrázolni.</a:t>
            </a:r>
          </a:p>
          <a:p>
            <a:pPr marL="173355" marR="138430" lvl="0" indent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Az épületek feltüntetésére a legkisebb jel mérete 0,7 mm * 1 mm, ezt  alkalmazzuk a 35m</a:t>
            </a:r>
            <a:r>
              <a:rPr kumimoji="0" lang="hu-HU" sz="2000" b="0" i="0" u="none" strike="noStrike" kern="0" cap="none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kumimoji="0" lang="hu-HU" sz="2000" b="0" i="0" u="none" strike="noStrike" kern="0" cap="none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nél</a:t>
            </a: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kisebb, de jelentős, valamint 35-70m</a:t>
            </a:r>
            <a:r>
              <a:rPr kumimoji="0" lang="hu-HU" sz="2000" b="0" i="0" u="none" strike="noStrike" kern="0" cap="none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közötti  épületek esetén.</a:t>
            </a:r>
          </a:p>
          <a:p>
            <a:pPr marL="173355" marR="140970" lvl="0" indent="0" algn="just" defTabSz="914400" eaLnBrk="1" fontAlgn="auto" latinLnBrk="0" hangingPunct="1"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Ennél nagyobb alapterületű épületeket alaprajz szerint ábrázoljuk és az  emeletszám függvényében felületszínezést alkalmazunk. Pl. épület</a:t>
            </a:r>
          </a:p>
          <a:p>
            <a:pPr marL="511809" marR="0" lvl="0" indent="-46355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>
                <a:tab pos="512445" algn="l"/>
              </a:tabLst>
              <a:defRPr/>
            </a:pP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m magasságig, fsz. vagy 1.em.</a:t>
            </a:r>
          </a:p>
          <a:p>
            <a:pPr marL="511809" marR="0" lvl="0" indent="-46355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>
                <a:tab pos="512445" algn="l"/>
              </a:tabLst>
              <a:defRPr/>
            </a:pP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12-25 m magasság között, 2-4 em.</a:t>
            </a:r>
          </a:p>
          <a:p>
            <a:pPr marL="511809" marR="0" lvl="0" indent="-46355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>
                <a:tab pos="512445" algn="l"/>
              </a:tabLst>
              <a:defRPr/>
            </a:pP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25-35 m magasság között, 5-7 em.</a:t>
            </a:r>
          </a:p>
          <a:p>
            <a:pPr marL="511809" marR="0" lvl="0" indent="-46355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-"/>
              <a:tabLst>
                <a:tab pos="512445" algn="l"/>
              </a:tabLst>
              <a:defRPr/>
            </a:pPr>
            <a:r>
              <a:rPr kumimoji="0" lang="hu-HU" sz="2000" b="0" i="0" u="none" strike="noStrike" kern="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35 m-nél, vagy 7 em.-nél magasabb</a:t>
            </a:r>
            <a:endParaRPr kumimoji="0" lang="hu-HU" sz="2400" b="0" i="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ject 186">
            <a:extLst>
              <a:ext uri="{FF2B5EF4-FFF2-40B4-BE49-F238E27FC236}">
                <a16:creationId xmlns:a16="http://schemas.microsoft.com/office/drawing/2014/main" id="{F9714B58-373E-4326-B232-FF55336F1A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4423" y="4937459"/>
            <a:ext cx="672086" cy="284524"/>
          </a:xfrm>
          <a:prstGeom prst="rect">
            <a:avLst/>
          </a:prstGeom>
        </p:spPr>
      </p:pic>
      <p:pic>
        <p:nvPicPr>
          <p:cNvPr id="9" name="object 183">
            <a:extLst>
              <a:ext uri="{FF2B5EF4-FFF2-40B4-BE49-F238E27FC236}">
                <a16:creationId xmlns:a16="http://schemas.microsoft.com/office/drawing/2014/main" id="{115ECED2-496C-4664-A6A5-9492661F396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21293" y="2925946"/>
            <a:ext cx="682622" cy="365715"/>
          </a:xfrm>
          <a:prstGeom prst="rect">
            <a:avLst/>
          </a:prstGeom>
        </p:spPr>
      </p:pic>
      <p:pic>
        <p:nvPicPr>
          <p:cNvPr id="10" name="object 184">
            <a:extLst>
              <a:ext uri="{FF2B5EF4-FFF2-40B4-BE49-F238E27FC236}">
                <a16:creationId xmlns:a16="http://schemas.microsoft.com/office/drawing/2014/main" id="{5350C514-A4CF-4671-8FB1-45CD8DC83C5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34423" y="3598440"/>
            <a:ext cx="466810" cy="365715"/>
          </a:xfrm>
          <a:prstGeom prst="rect">
            <a:avLst/>
          </a:prstGeom>
        </p:spPr>
      </p:pic>
      <p:pic>
        <p:nvPicPr>
          <p:cNvPr id="11" name="object 185">
            <a:extLst>
              <a:ext uri="{FF2B5EF4-FFF2-40B4-BE49-F238E27FC236}">
                <a16:creationId xmlns:a16="http://schemas.microsoft.com/office/drawing/2014/main" id="{0F5EBFB4-1020-4C99-862A-81F40ABC5B5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38289" y="4270934"/>
            <a:ext cx="505382" cy="384255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A16A09AE-8E68-4B2D-B771-29DF9DFFCC18}"/>
              </a:ext>
            </a:extLst>
          </p:cNvPr>
          <p:cNvSpPr/>
          <p:nvPr/>
        </p:nvSpPr>
        <p:spPr>
          <a:xfrm>
            <a:off x="1456592" y="5460105"/>
            <a:ext cx="107354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marR="144145" lvl="0">
              <a:spcBef>
                <a:spcPts val="600"/>
              </a:spcBef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Középületeket 0,3 mm vastag vonallal rajzoljuk és magyarázó feliratot alkalmazunk!</a:t>
            </a:r>
          </a:p>
          <a:p>
            <a:pPr marL="173355" marR="143510" lvl="0">
              <a:spcBef>
                <a:spcPts val="600"/>
              </a:spcBef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egymáshoz 2 m-nél közelebb álló épületeket egybe rajzoljuk, közéjük elválasztó vonalat teszünk.</a:t>
            </a:r>
          </a:p>
          <a:p>
            <a:pPr marL="173355" marR="144145" lvl="0">
              <a:spcBef>
                <a:spcPts val="600"/>
              </a:spcBef>
            </a:pPr>
            <a:r>
              <a:rPr lang="hu-H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6 m-nél keskenyebb utcákat 0,6 mm-es párhuzamos vonallal, e felett alaprajz helyesen ábrázoljuk.</a:t>
            </a:r>
          </a:p>
        </p:txBody>
      </p:sp>
    </p:spTree>
    <p:extLst>
      <p:ext uri="{BB962C8B-B14F-4D97-AF65-F5344CB8AC3E}">
        <p14:creationId xmlns:p14="http://schemas.microsoft.com/office/powerpoint/2010/main" val="3658588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>
            <a:extLst>
              <a:ext uri="{FF2B5EF4-FFF2-40B4-BE49-F238E27FC236}">
                <a16:creationId xmlns:a16="http://schemas.microsoft.com/office/drawing/2014/main" id="{29C51F78-0CE5-4A65-9E61-568FFCBFB922}"/>
              </a:ext>
            </a:extLst>
          </p:cNvPr>
          <p:cNvSpPr txBox="1"/>
          <p:nvPr/>
        </p:nvSpPr>
        <p:spPr>
          <a:xfrm>
            <a:off x="1685992" y="128641"/>
            <a:ext cx="9603331" cy="5808641"/>
          </a:xfrm>
          <a:prstGeom prst="rect">
            <a:avLst/>
          </a:prstGeom>
          <a:ln w="12190">
            <a:noFill/>
          </a:ln>
        </p:spPr>
        <p:txBody>
          <a:bodyPr vert="horz" wrap="square" lIns="0" tIns="67945" rIns="0" bIns="0" rtlCol="0">
            <a:spAutoFit/>
          </a:bodyPr>
          <a:lstStyle/>
          <a:p>
            <a:pPr marL="200660">
              <a:spcBef>
                <a:spcPts val="600"/>
              </a:spcBef>
            </a:pP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660" algn="ctr">
              <a:spcBef>
                <a:spcPts val="6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IPARI LÉTESÍTMÉNYEK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0660" algn="ctr">
              <a:spcBef>
                <a:spcPts val="600"/>
              </a:spcBef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138430" algn="just">
              <a:spcBef>
                <a:spcPts val="60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Ipartelep az a terület, amelyen az épületek, építmények döntő többsége a termelés, vagy szolgáltatás céljait szolgálja. Az ábrázolásukat ki kell egészíteni a tevékenységre utaló magyarázó megírással 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név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vagy tevékenység)</a:t>
            </a:r>
          </a:p>
          <a:p>
            <a:pPr marL="466090" algn="just">
              <a:spcBef>
                <a:spcPts val="600"/>
              </a:spcBef>
              <a:tabLst>
                <a:tab pos="1343660" algn="l"/>
                <a:tab pos="1929130" algn="l"/>
              </a:tabLs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algn="just">
              <a:spcBef>
                <a:spcPts val="600"/>
              </a:spcBef>
              <a:tabLst>
                <a:tab pos="1343660" algn="l"/>
                <a:tab pos="1929130" algn="l"/>
              </a:tabLs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090" algn="just">
              <a:spcBef>
                <a:spcPts val="600"/>
              </a:spcBef>
              <a:tabLst>
                <a:tab pos="1343660" algn="l"/>
                <a:tab pos="192913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144780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Külszíni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bányáknál, meddőhányóknál a rézsűket csak akkor tüntetjük fel, ha relatív magasságuk a 0,5 m-t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meghaladja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9EFCDDA3-6823-42B8-B2C4-61D6D885D3AA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5636" y="3523403"/>
            <a:ext cx="1489000" cy="714489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DBF0E243-8F8E-4899-8C8E-1CAAA75AE6B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55587" y="3523403"/>
            <a:ext cx="1100598" cy="714489"/>
          </a:xfrm>
          <a:prstGeom prst="rect">
            <a:avLst/>
          </a:prstGeom>
        </p:spPr>
      </p:pic>
      <p:pic>
        <p:nvPicPr>
          <p:cNvPr id="5" name="object 7">
            <a:extLst>
              <a:ext uri="{FF2B5EF4-FFF2-40B4-BE49-F238E27FC236}">
                <a16:creationId xmlns:a16="http://schemas.microsoft.com/office/drawing/2014/main" id="{C398E03B-C7FA-46A4-B071-639ADDED395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11132" y="3402294"/>
            <a:ext cx="1457647" cy="835598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400AD8C9-CE06-43AD-805B-447D5C802911}"/>
              </a:ext>
            </a:extLst>
          </p:cNvPr>
          <p:cNvSpPr/>
          <p:nvPr/>
        </p:nvSpPr>
        <p:spPr>
          <a:xfrm>
            <a:off x="8348268" y="3032962"/>
            <a:ext cx="12891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feltúrt helyek</a:t>
            </a:r>
            <a:endParaRPr lang="hu-HU" sz="1600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982A04A2-3EBF-4BE3-93FA-F82C6B9ABE69}"/>
              </a:ext>
            </a:extLst>
          </p:cNvPr>
          <p:cNvSpPr/>
          <p:nvPr/>
        </p:nvSpPr>
        <p:spPr>
          <a:xfrm>
            <a:off x="5513904" y="3133020"/>
            <a:ext cx="8803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kőbánya</a:t>
            </a:r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69A5F14D-D5BC-41BA-AE45-15D1B22BE6BE}"/>
              </a:ext>
            </a:extLst>
          </p:cNvPr>
          <p:cNvSpPr/>
          <p:nvPr/>
        </p:nvSpPr>
        <p:spPr>
          <a:xfrm>
            <a:off x="2699429" y="3117631"/>
            <a:ext cx="12458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meddőhányó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210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1A720A17-293C-4659-945E-44AFF4A51079}"/>
              </a:ext>
            </a:extLst>
          </p:cNvPr>
          <p:cNvSpPr/>
          <p:nvPr/>
        </p:nvSpPr>
        <p:spPr>
          <a:xfrm>
            <a:off x="1834661" y="3156439"/>
            <a:ext cx="9595339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115" marR="153035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fém</a:t>
            </a:r>
            <a:r>
              <a:rPr lang="hu-HU"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hu-HU"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</a:t>
            </a:r>
            <a:r>
              <a:rPr lang="hu-HU"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tartószerkezeten</a:t>
            </a:r>
            <a:r>
              <a:rPr lang="hu-HU"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lévő,</a:t>
            </a:r>
            <a:r>
              <a:rPr lang="hu-HU"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rendszerint</a:t>
            </a:r>
            <a:r>
              <a:rPr lang="hu-HU"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magasfeszültségű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villanyvezetékeket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alábbi jellel</a:t>
            </a:r>
            <a:r>
              <a:rPr lang="hu-H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ábrázoljuk,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</a:t>
            </a:r>
            <a:r>
              <a:rPr lang="hu-H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esetben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vezeték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jelén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lévő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téglalapok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u="sng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tartószerkezetek</a:t>
            </a:r>
            <a:r>
              <a:rPr lang="hu-HU" sz="2400" u="sng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bemért,</a:t>
            </a:r>
            <a:r>
              <a:rPr lang="hu-HU" sz="2400" u="sng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tényleges</a:t>
            </a:r>
            <a:r>
              <a:rPr lang="hu-HU" sz="2400" u="sng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helyét</a:t>
            </a:r>
            <a:r>
              <a:rPr lang="hu-HU" sz="2400" u="sng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u="sng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jelölik!</a:t>
            </a:r>
            <a:endParaRPr lang="hu-HU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3585" algn="just">
              <a:spcBef>
                <a:spcPts val="600"/>
              </a:spcBef>
              <a:tabLst>
                <a:tab pos="1913889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115" marR="155575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gyárkéményt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mindig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valódi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helyén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ábrázoljuk,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hiszen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távolról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látható,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tájékozási</a:t>
            </a:r>
            <a:r>
              <a:rPr lang="hu-H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10">
            <a:extLst>
              <a:ext uri="{FF2B5EF4-FFF2-40B4-BE49-F238E27FC236}">
                <a16:creationId xmlns:a16="http://schemas.microsoft.com/office/drawing/2014/main" id="{B3604337-FE30-41CA-B2B6-C5A07CAE3304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7372" y="4624669"/>
            <a:ext cx="2702241" cy="764736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B215E415-51CB-486F-ACA0-F41AFFB1C723}"/>
              </a:ext>
            </a:extLst>
          </p:cNvPr>
          <p:cNvSpPr/>
          <p:nvPr/>
        </p:nvSpPr>
        <p:spPr>
          <a:xfrm>
            <a:off x="1834661" y="322491"/>
            <a:ext cx="1014046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marR="143510" lvl="0">
              <a:spcBef>
                <a:spcPts val="600"/>
              </a:spcBef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Egyszerű oszlopon (fa, fém, beton) lévő villanyvezetéket az alábbi jellel kell ábrázolni, bemérni csak a töréspontokat kell (az egyes oszlopokat nem).</a:t>
            </a:r>
          </a:p>
          <a:p>
            <a:pPr marL="173355" lvl="0">
              <a:spcBef>
                <a:spcPts val="600"/>
              </a:spcBef>
            </a:pP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lvl="0">
              <a:spcBef>
                <a:spcPts val="600"/>
              </a:spcBef>
            </a:pP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lvl="0">
              <a:spcBef>
                <a:spcPts val="600"/>
              </a:spcBef>
            </a:pP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lvl="0">
              <a:spcBef>
                <a:spcPts val="600"/>
              </a:spcBef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pontok és nyilak csak jelek, és nem az oszlopok helyeit jelölik !!!!</a:t>
            </a:r>
          </a:p>
        </p:txBody>
      </p:sp>
      <p:pic>
        <p:nvPicPr>
          <p:cNvPr id="7" name="object 9">
            <a:extLst>
              <a:ext uri="{FF2B5EF4-FFF2-40B4-BE49-F238E27FC236}">
                <a16:creationId xmlns:a16="http://schemas.microsoft.com/office/drawing/2014/main" id="{6146A68C-799E-484F-B452-235CF067941C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41865" y="1397979"/>
            <a:ext cx="2508270" cy="74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97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04924A27-BB7C-43B9-8D6B-CCB1281822D4}"/>
              </a:ext>
            </a:extLst>
          </p:cNvPr>
          <p:cNvSpPr/>
          <p:nvPr/>
        </p:nvSpPr>
        <p:spPr>
          <a:xfrm>
            <a:off x="1817648" y="322111"/>
            <a:ext cx="9627577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420" algn="ctr"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VASUTAK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115" marR="15494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természetes vízfolyások után az első, melyet mindig a valóságos helyén kell ábrázolni. Ez azért fontos, mert a vasútvonalak a földi és a légi tájékozódásnak is fontos vonatkozási elemei. A vasútvonal bemért helye az alépítmény, illetve a töltés tengelyvonala. Erre illeszkedik a térképen a jel tengelyvonala.</a:t>
            </a:r>
          </a:p>
          <a:p>
            <a:pPr marL="158115" marR="15430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térképi jele 0,5 mm vastag fekete vonal, mellyel kifejezzük még azt is, hogy hány vágány pár fut egymás mellett, villamosított-e, töltésen, bevágásban, támfalak között, vagy alagútban halad. Részletesen ábrázoljuk a közutakkal való kapcsolatát, kereszteződéseket és a különböző vasúti berendezéseket.</a:t>
            </a:r>
          </a:p>
          <a:p>
            <a:pPr marL="337820" algn="just">
              <a:spcBef>
                <a:spcPts val="600"/>
              </a:spcBef>
              <a:tabLst>
                <a:tab pos="1069340" algn="l"/>
                <a:tab pos="1746250" algn="l"/>
              </a:tabLst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3" name="object 11">
            <a:extLst>
              <a:ext uri="{FF2B5EF4-FFF2-40B4-BE49-F238E27FC236}">
                <a16:creationId xmlns:a16="http://schemas.microsoft.com/office/drawing/2014/main" id="{8C2BA789-7DFE-427D-B797-82946BDC448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3968" y="5275595"/>
            <a:ext cx="2541102" cy="622929"/>
          </a:xfrm>
          <a:prstGeom prst="rect">
            <a:avLst/>
          </a:prstGeom>
        </p:spPr>
      </p:pic>
      <p:pic>
        <p:nvPicPr>
          <p:cNvPr id="4" name="object 12">
            <a:extLst>
              <a:ext uri="{FF2B5EF4-FFF2-40B4-BE49-F238E27FC236}">
                <a16:creationId xmlns:a16="http://schemas.microsoft.com/office/drawing/2014/main" id="{0C093718-16ED-4101-AA2C-C54CB92F94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4533" y="5292136"/>
            <a:ext cx="2475377" cy="545814"/>
          </a:xfrm>
          <a:prstGeom prst="rect">
            <a:avLst/>
          </a:prstGeom>
        </p:spPr>
      </p:pic>
      <p:pic>
        <p:nvPicPr>
          <p:cNvPr id="5" name="object 13">
            <a:extLst>
              <a:ext uri="{FF2B5EF4-FFF2-40B4-BE49-F238E27FC236}">
                <a16:creationId xmlns:a16="http://schemas.microsoft.com/office/drawing/2014/main" id="{E75481E5-DCC0-4888-83ED-38D44B16D2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67467" y="5319428"/>
            <a:ext cx="468817" cy="491229"/>
          </a:xfrm>
          <a:prstGeom prst="rect">
            <a:avLst/>
          </a:prstGeom>
        </p:spPr>
      </p:pic>
      <p:pic>
        <p:nvPicPr>
          <p:cNvPr id="6" name="object 14">
            <a:extLst>
              <a:ext uri="{FF2B5EF4-FFF2-40B4-BE49-F238E27FC236}">
                <a16:creationId xmlns:a16="http://schemas.microsoft.com/office/drawing/2014/main" id="{EBBFB751-8EA3-4F10-A1BB-661FB92B7D7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623841" y="5259575"/>
            <a:ext cx="1902874" cy="58947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34D41603-BCC1-4998-9561-E310957FAA98}"/>
              </a:ext>
            </a:extLst>
          </p:cNvPr>
          <p:cNvSpPr/>
          <p:nvPr/>
        </p:nvSpPr>
        <p:spPr>
          <a:xfrm>
            <a:off x="2186483" y="6143413"/>
            <a:ext cx="1576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vasúti felüljáró</a:t>
            </a:r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EB68D90-9358-4FAC-A58E-2D04E06E84D3}"/>
              </a:ext>
            </a:extLst>
          </p:cNvPr>
          <p:cNvSpPr/>
          <p:nvPr/>
        </p:nvSpPr>
        <p:spPr>
          <a:xfrm>
            <a:off x="5328852" y="6099380"/>
            <a:ext cx="14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vasúti aluljáró</a:t>
            </a:r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C8818EE2-0F32-4032-A980-786A05702D53}"/>
              </a:ext>
            </a:extLst>
          </p:cNvPr>
          <p:cNvSpPr/>
          <p:nvPr/>
        </p:nvSpPr>
        <p:spPr>
          <a:xfrm>
            <a:off x="7878751" y="6099379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szemafor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CFFFF6AF-24BF-4320-94DD-84298F1C8ED5}"/>
              </a:ext>
            </a:extLst>
          </p:cNvPr>
          <p:cNvSpPr/>
          <p:nvPr/>
        </p:nvSpPr>
        <p:spPr>
          <a:xfrm>
            <a:off x="9960573" y="607791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fordítókorong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55951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2334A155-9315-4B55-9817-5ED732E3F6DE}"/>
              </a:ext>
            </a:extLst>
          </p:cNvPr>
          <p:cNvSpPr/>
          <p:nvPr/>
        </p:nvSpPr>
        <p:spPr>
          <a:xfrm>
            <a:off x="2019299" y="496071"/>
            <a:ext cx="9551378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algn="ctr">
              <a:spcBef>
                <a:spcPts val="600"/>
              </a:spcBef>
              <a:spcAft>
                <a:spcPts val="1200"/>
              </a:spcAf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vasút után a legfontosabb térképi elemek az utak.</a:t>
            </a:r>
          </a:p>
          <a:p>
            <a:pPr marL="167005" marR="14986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utak természetbeni tengelyvonalának és a térképi jel geometriai tengelyvonalának egybe kell esnie.</a:t>
            </a:r>
          </a:p>
          <a:p>
            <a:pPr marL="16700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utakat megkülönböztetjük építésük, burkolatuk és minőségük szerint.</a:t>
            </a:r>
          </a:p>
          <a:p>
            <a:pPr marL="167005" marR="144145" algn="just">
              <a:spcBef>
                <a:spcPts val="600"/>
              </a:spcBef>
              <a:spcAft>
                <a:spcPts val="600"/>
              </a:spcAft>
            </a:pP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két párhuzamos vonal az út jele, akkor a vonalak távolsága nem az út tényleges szélességét fejezi ki, hanem a jelkulcsban rögzített állandó érték!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6">
            <a:extLst>
              <a:ext uri="{FF2B5EF4-FFF2-40B4-BE49-F238E27FC236}">
                <a16:creationId xmlns:a16="http://schemas.microsoft.com/office/drawing/2014/main" id="{785A19D7-746C-4156-BC7F-7C32CAEEDEA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8781" y="4836083"/>
            <a:ext cx="2341870" cy="686057"/>
          </a:xfrm>
          <a:prstGeom prst="rect">
            <a:avLst/>
          </a:prstGeom>
        </p:spPr>
      </p:pic>
      <p:pic>
        <p:nvPicPr>
          <p:cNvPr id="4" name="object 17">
            <a:extLst>
              <a:ext uri="{FF2B5EF4-FFF2-40B4-BE49-F238E27FC236}">
                <a16:creationId xmlns:a16="http://schemas.microsoft.com/office/drawing/2014/main" id="{E86C272A-B850-4685-AF6A-2F478756148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83613" y="4836082"/>
            <a:ext cx="2527221" cy="896081"/>
          </a:xfrm>
          <a:prstGeom prst="rect">
            <a:avLst/>
          </a:prstGeom>
        </p:spPr>
      </p:pic>
      <p:pic>
        <p:nvPicPr>
          <p:cNvPr id="5" name="object 18">
            <a:extLst>
              <a:ext uri="{FF2B5EF4-FFF2-40B4-BE49-F238E27FC236}">
                <a16:creationId xmlns:a16="http://schemas.microsoft.com/office/drawing/2014/main" id="{1A8675FB-6F73-48A5-BD19-02776750EDB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56668" y="4836082"/>
            <a:ext cx="2613778" cy="57404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FEEF399A-A975-4BE2-92E8-4936162117B1}"/>
              </a:ext>
            </a:extLst>
          </p:cNvPr>
          <p:cNvSpPr/>
          <p:nvPr/>
        </p:nvSpPr>
        <p:spPr>
          <a:xfrm>
            <a:off x="3059171" y="565734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autópálya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C757207-EEC0-4DFC-97A0-C3C1865323D1}"/>
              </a:ext>
            </a:extLst>
          </p:cNvPr>
          <p:cNvSpPr/>
          <p:nvPr/>
        </p:nvSpPr>
        <p:spPr>
          <a:xfrm>
            <a:off x="5234144" y="5657346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autóút fasorral, vezetékkel</a:t>
            </a:r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0A794C9E-D8CC-4F78-AA29-6979C8F609AF}"/>
              </a:ext>
            </a:extLst>
          </p:cNvPr>
          <p:cNvSpPr/>
          <p:nvPr/>
        </p:nvSpPr>
        <p:spPr>
          <a:xfrm>
            <a:off x="8954411" y="5657346"/>
            <a:ext cx="1518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műút és adatai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812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6F630EE-7EE3-42CD-A5ED-4BBC86560C98}"/>
              </a:ext>
            </a:extLst>
          </p:cNvPr>
          <p:cNvSpPr/>
          <p:nvPr/>
        </p:nvSpPr>
        <p:spPr>
          <a:xfrm>
            <a:off x="1799491" y="474602"/>
            <a:ext cx="959534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marR="14414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épített utakat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mindig két párhuzamos vonallal ábrázoljuk és narancs színű felülnyomással látjuk el (autópálya, autóút, műút). Az út jelében, az út irányában megírjuk a burkolat és a koronaszélességet méterben és a burkolat anyagát jelző betűt (A-aszfalt, B-beton, stb.).</a:t>
            </a:r>
          </a:p>
          <a:p>
            <a:pPr marL="167005" marR="148590" algn="just">
              <a:spcBef>
                <a:spcPts val="600"/>
              </a:spcBef>
              <a:spcAft>
                <a:spcPts val="600"/>
              </a:spcAf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859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javított talajút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melynek felületén kőszórás van, de alépítménye nincs szintén két párhuzamos vonallal ábrázoljuk és sárga felülnyomással látjuk el.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7268E08B-A2C6-4D1E-8AE2-50B75B8FCAD6}"/>
              </a:ext>
            </a:extLst>
          </p:cNvPr>
          <p:cNvSpPr/>
          <p:nvPr/>
        </p:nvSpPr>
        <p:spPr>
          <a:xfrm>
            <a:off x="1799491" y="4048689"/>
            <a:ext cx="10014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marR="149860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Belterületen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akkor rajzoljuk ki az út jelét, ha az utca szélessége (faltól- falig) meghaladja az útfelület szélességének háromszorosát.</a:t>
            </a:r>
          </a:p>
        </p:txBody>
      </p:sp>
      <p:pic>
        <p:nvPicPr>
          <p:cNvPr id="4" name="object 20">
            <a:extLst>
              <a:ext uri="{FF2B5EF4-FFF2-40B4-BE49-F238E27FC236}">
                <a16:creationId xmlns:a16="http://schemas.microsoft.com/office/drawing/2014/main" id="{C166D19E-2F81-45E1-85D9-9598D74C402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9982" y="5344645"/>
            <a:ext cx="1994590" cy="166713"/>
          </a:xfrm>
          <a:prstGeom prst="rect">
            <a:avLst/>
          </a:prstGeom>
        </p:spPr>
      </p:pic>
      <p:pic>
        <p:nvPicPr>
          <p:cNvPr id="6" name="object 22">
            <a:extLst>
              <a:ext uri="{FF2B5EF4-FFF2-40B4-BE49-F238E27FC236}">
                <a16:creationId xmlns:a16="http://schemas.microsoft.com/office/drawing/2014/main" id="{0FE51A10-152A-4D15-8D85-5C12A2579C4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37962" y="5364358"/>
            <a:ext cx="2027177" cy="164652"/>
          </a:xfrm>
          <a:prstGeom prst="rect">
            <a:avLst/>
          </a:prstGeom>
        </p:spPr>
      </p:pic>
      <p:pic>
        <p:nvPicPr>
          <p:cNvPr id="8" name="object 24">
            <a:extLst>
              <a:ext uri="{FF2B5EF4-FFF2-40B4-BE49-F238E27FC236}">
                <a16:creationId xmlns:a16="http://schemas.microsoft.com/office/drawing/2014/main" id="{CF92D757-1B1C-41C2-A3FF-2EAD388DD32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60071" y="5197129"/>
            <a:ext cx="1794081" cy="36933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2E56B00-257D-4838-A14D-F65B82E51123}"/>
              </a:ext>
            </a:extLst>
          </p:cNvPr>
          <p:cNvSpPr/>
          <p:nvPr/>
        </p:nvSpPr>
        <p:spPr>
          <a:xfrm>
            <a:off x="2706403" y="5710491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talajút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2C40268-CFE6-4D8E-999E-FDCAD11627B9}"/>
              </a:ext>
            </a:extLst>
          </p:cNvPr>
          <p:cNvSpPr/>
          <p:nvPr/>
        </p:nvSpPr>
        <p:spPr>
          <a:xfrm>
            <a:off x="4725112" y="5710900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széles talajút</a:t>
            </a:r>
            <a:endParaRPr lang="hu-HU" dirty="0"/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20076BDF-8420-4468-B63D-B6F37DFE9D2F}"/>
              </a:ext>
            </a:extLst>
          </p:cNvPr>
          <p:cNvSpPr/>
          <p:nvPr/>
        </p:nvSpPr>
        <p:spPr>
          <a:xfrm>
            <a:off x="7457013" y="569645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mezei út	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71597250-50C5-4FD5-8CBE-5D5A777C961E}"/>
              </a:ext>
            </a:extLst>
          </p:cNvPr>
          <p:cNvSpPr/>
          <p:nvPr/>
        </p:nvSpPr>
        <p:spPr>
          <a:xfrm>
            <a:off x="9354283" y="5710491"/>
            <a:ext cx="1794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műút bevágásban</a:t>
            </a:r>
            <a:endParaRPr lang="hu-HU" dirty="0"/>
          </a:p>
        </p:txBody>
      </p:sp>
      <p:pic>
        <p:nvPicPr>
          <p:cNvPr id="13" name="object 23">
            <a:extLst>
              <a:ext uri="{FF2B5EF4-FFF2-40B4-BE49-F238E27FC236}">
                <a16:creationId xmlns:a16="http://schemas.microsoft.com/office/drawing/2014/main" id="{E5B73993-8313-463A-9E82-46ED7B5A9B3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16047" y="5295251"/>
            <a:ext cx="1693116" cy="21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89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1C4B7FC-C534-44BA-9CD0-5418CC9D44EE}"/>
              </a:ext>
            </a:extLst>
          </p:cNvPr>
          <p:cNvSpPr/>
          <p:nvPr/>
        </p:nvSpPr>
        <p:spPr>
          <a:xfrm>
            <a:off x="1833928" y="1323588"/>
            <a:ext cx="98327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marR="145415" lvl="0" algn="just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Talajutak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 azok szélessége 5-10 méter, akkor 0,3 mm vastag, folyamatos fekete vonallal rajzoljuk. Ha a talajút szélessége a 10 métert meghaladja, akkor két 0,1 mm-es vonallal ábrázoljuk a </a:t>
            </a:r>
            <a:r>
              <a:rPr lang="hu-HU" sz="2400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tényleges, terepi szélességnek</a:t>
            </a:r>
            <a:r>
              <a:rPr lang="hu-H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megfelelően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szélességet az út vonalában megírjuk.</a:t>
            </a:r>
          </a:p>
          <a:p>
            <a:pPr marL="167005" marR="146685" lvl="0" algn="just">
              <a:spcBef>
                <a:spcPts val="600"/>
              </a:spcBef>
              <a:spcAft>
                <a:spcPts val="600"/>
              </a:spcAft>
            </a:pP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6685" lvl="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mezei és erdei út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csak helyi közlekedési célokat szolgál. Jelölése </a:t>
            </a:r>
            <a:r>
              <a:rPr lang="hu-HU" sz="2400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0,3 mm</a:t>
            </a:r>
            <a:r>
              <a:rPr lang="hu-H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vastag hosszúszaggatott vonal</a:t>
            </a:r>
            <a:r>
              <a:rPr lang="hu-H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6685" lvl="0" algn="just">
              <a:spcBef>
                <a:spcPts val="600"/>
              </a:spcBef>
              <a:spcAft>
                <a:spcPts val="600"/>
              </a:spcAft>
            </a:pP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6685" lvl="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ösvényeket, gyalogutakat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melyek a légi fényképeken még jól felismerhetők, </a:t>
            </a:r>
            <a:r>
              <a:rPr lang="hu-HU" sz="2400" i="1" u="sng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0,2 mm vastag, rövid szaggatott vonallal jelöljük</a:t>
            </a:r>
            <a:r>
              <a:rPr lang="hu-H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46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D20B6B7-8A93-4144-A145-E4FF45D58E00}"/>
              </a:ext>
            </a:extLst>
          </p:cNvPr>
          <p:cNvSpPr/>
          <p:nvPr/>
        </p:nvSpPr>
        <p:spPr>
          <a:xfrm>
            <a:off x="1544517" y="544428"/>
            <a:ext cx="10166838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algn="ctr">
              <a:spcBef>
                <a:spcPts val="600"/>
              </a:spcBef>
              <a:spcAft>
                <a:spcPts val="1200"/>
              </a:spcAft>
            </a:pP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VÍZRAJZ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6604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vízhálózat ábrázolása a legösszetettebb feladat a térképezés során. Megkülönböztetünk természetes (vízfolyások, tavak) és mesterséges (csatornák, tavak, tározók) vizeket és ezek berendezéseit.</a:t>
            </a:r>
          </a:p>
          <a:p>
            <a:pPr marL="90805" marR="6667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természetes vizek a táj jellegét alapvetően meghatározzák és szoros kapcsolatban vannak a terep domborzatával. </a:t>
            </a:r>
            <a:r>
              <a:rPr lang="hu-HU"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Ezért helyükről sosem szabad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elmozdítani őket!!!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805" marR="6604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vízrajzi elemek kiválóan tájékoztatnak, a földi és légi tájékozódásnak is fontos vonatkozási elemei.</a:t>
            </a:r>
          </a:p>
          <a:p>
            <a:pPr marL="9080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vízrajz és elemei a térképen döntő mértékben </a:t>
            </a:r>
            <a:r>
              <a:rPr lang="hu-H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színnel jelennek meg.</a:t>
            </a:r>
          </a:p>
          <a:p>
            <a:pPr marL="90805" marR="6921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jelek a térképnyomaton </a:t>
            </a: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sötétkék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színűek, a vízfelületek felületszínezését pedig </a:t>
            </a:r>
            <a:r>
              <a:rPr lang="hu-H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világos kék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színnel végezzük.</a:t>
            </a:r>
          </a:p>
        </p:txBody>
      </p:sp>
    </p:spTree>
    <p:extLst>
      <p:ext uri="{BB962C8B-B14F-4D97-AF65-F5344CB8AC3E}">
        <p14:creationId xmlns:p14="http://schemas.microsoft.com/office/powerpoint/2010/main" val="16913311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BED4D6D-53DB-403C-966E-6048040F69EB}"/>
              </a:ext>
            </a:extLst>
          </p:cNvPr>
          <p:cNvSpPr/>
          <p:nvPr/>
        </p:nvSpPr>
        <p:spPr>
          <a:xfrm>
            <a:off x="1658816" y="615169"/>
            <a:ext cx="992944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805" marR="65405" lvl="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vizek </a:t>
            </a: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partvonalait nem a pillanatnyi vízszint szerint, hanem a középvízszintnek megfelelően ábrázoljuk a térképeken. Ennek a meghatározása nem a terepfelmérő feladata!</a:t>
            </a:r>
          </a:p>
          <a:p>
            <a:pPr marL="90805" marR="64769" lvl="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partvonal kialakítását azonban meg kell határozni (szakadó-, sziklás-, köves-, homokospart). A természetes vízfolyások (ér, patak, folyó, folyam) a domborzat mélyvonalában haladnak és nevük van.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4175585-6D6E-4477-BB96-A754B9D1EACD}"/>
              </a:ext>
            </a:extLst>
          </p:cNvPr>
          <p:cNvSpPr/>
          <p:nvPr/>
        </p:nvSpPr>
        <p:spPr>
          <a:xfrm>
            <a:off x="1658815" y="3351493"/>
            <a:ext cx="9929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marR="184150">
              <a:spcBef>
                <a:spcPts val="600"/>
              </a:spcBef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mesterséges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vízfolyások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(épített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csatornák)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nem,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kevésbé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követik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domborzati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formákat.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F21C072D-DA8B-48F5-AD0E-F45F662311C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7680" y="5139544"/>
            <a:ext cx="1525613" cy="979947"/>
          </a:xfrm>
          <a:prstGeom prst="rect">
            <a:avLst/>
          </a:prstGeom>
        </p:spPr>
      </p:pic>
      <p:pic>
        <p:nvPicPr>
          <p:cNvPr id="7" name="object 6">
            <a:extLst>
              <a:ext uri="{FF2B5EF4-FFF2-40B4-BE49-F238E27FC236}">
                <a16:creationId xmlns:a16="http://schemas.microsoft.com/office/drawing/2014/main" id="{5DEF2512-1A62-4E31-98D5-445D3072F47B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1996" y="5139544"/>
            <a:ext cx="1338904" cy="849673"/>
          </a:xfrm>
          <a:prstGeom prst="rect">
            <a:avLst/>
          </a:prstGeom>
        </p:spPr>
      </p:pic>
      <p:pic>
        <p:nvPicPr>
          <p:cNvPr id="13" name="object 7">
            <a:extLst>
              <a:ext uri="{FF2B5EF4-FFF2-40B4-BE49-F238E27FC236}">
                <a16:creationId xmlns:a16="http://schemas.microsoft.com/office/drawing/2014/main" id="{655AB956-47DF-4197-AC41-578D15C96817}"/>
              </a:ext>
            </a:extLst>
          </p:cNvPr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2118" y="5111549"/>
            <a:ext cx="1393855" cy="1007942"/>
          </a:xfrm>
          <a:prstGeom prst="rect">
            <a:avLst/>
          </a:prstGeom>
        </p:spPr>
      </p:pic>
      <p:pic>
        <p:nvPicPr>
          <p:cNvPr id="14" name="object 8">
            <a:extLst>
              <a:ext uri="{FF2B5EF4-FFF2-40B4-BE49-F238E27FC236}">
                <a16:creationId xmlns:a16="http://schemas.microsoft.com/office/drawing/2014/main" id="{71B71930-CD65-43E4-9FA9-8947E33C732F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9456" y="5361583"/>
            <a:ext cx="1449428" cy="597301"/>
          </a:xfrm>
          <a:prstGeom prst="rect">
            <a:avLst/>
          </a:prstGeom>
        </p:spPr>
      </p:pic>
      <p:sp>
        <p:nvSpPr>
          <p:cNvPr id="15" name="Téglalap 14">
            <a:extLst>
              <a:ext uri="{FF2B5EF4-FFF2-40B4-BE49-F238E27FC236}">
                <a16:creationId xmlns:a16="http://schemas.microsoft.com/office/drawing/2014/main" id="{F261E340-D84E-4EAD-AFEE-D5CB65134212}"/>
              </a:ext>
            </a:extLst>
          </p:cNvPr>
          <p:cNvSpPr/>
          <p:nvPr/>
        </p:nvSpPr>
        <p:spPr>
          <a:xfrm>
            <a:off x="2121030" y="4770212"/>
            <a:ext cx="1324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szakadó</a:t>
            </a:r>
            <a:r>
              <a:rPr lang="hu-H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hu-HU" dirty="0"/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5A659453-CBBD-4546-BE7A-A85134B45A03}"/>
              </a:ext>
            </a:extLst>
          </p:cNvPr>
          <p:cNvSpPr/>
          <p:nvPr/>
        </p:nvSpPr>
        <p:spPr>
          <a:xfrm>
            <a:off x="4380818" y="4770212"/>
            <a:ext cx="12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sziklás</a:t>
            </a:r>
            <a:r>
              <a:rPr lang="hu-HU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hu-HU" dirty="0"/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92DDFC57-2B51-4E45-9536-F3C96F778013}"/>
              </a:ext>
            </a:extLst>
          </p:cNvPr>
          <p:cNvSpPr/>
          <p:nvPr/>
        </p:nvSpPr>
        <p:spPr>
          <a:xfrm>
            <a:off x="6869722" y="4742217"/>
            <a:ext cx="111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köves</a:t>
            </a:r>
            <a:r>
              <a:rPr lang="hu-H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hu-HU" dirty="0"/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37023092-24EE-419F-8B6C-1E6B4B84ED69}"/>
              </a:ext>
            </a:extLst>
          </p:cNvPr>
          <p:cNvSpPr/>
          <p:nvPr/>
        </p:nvSpPr>
        <p:spPr>
          <a:xfrm>
            <a:off x="9504844" y="4770212"/>
            <a:ext cx="1158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épített</a:t>
            </a:r>
            <a:r>
              <a:rPr lang="hu-H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7411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9647281F-5806-4C11-869A-5565F36E24C4}"/>
              </a:ext>
            </a:extLst>
          </p:cNvPr>
          <p:cNvSpPr/>
          <p:nvPr/>
        </p:nvSpPr>
        <p:spPr>
          <a:xfrm>
            <a:off x="2432539" y="738018"/>
            <a:ext cx="851388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8634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Az, hogy egy tereptárgy a térképen mikor fejezhető ki az alaprajzával és mikor kell jelet  alkalmazni az több tényező függvénye:</a:t>
            </a:r>
          </a:p>
          <a:p>
            <a:pPr marL="793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2352"/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tárgynak a valóságban nincs megfelelő kiterjedésű alaprajza (pl. geodéziai alappont, forrás,  kút, egyedülálló fa, villamos távvezeték)</a:t>
            </a:r>
          </a:p>
          <a:p>
            <a:pPr marL="793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2352"/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térkép méretaránya olyan mértékű kicsinyítést követel meg, hogy a tárgy alaprajza a térképen ponttá, vagy vékony vonallá zsugorodik (pl. gyárkémény, kápolna, meddőhányó, vízimalom,  erdészlak, út, patak)</a:t>
            </a:r>
          </a:p>
          <a:p>
            <a:pPr marL="793750" indent="-28575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82352"/>
              <a:buFont typeface="Arial" panose="020B0604020202020204" pitchFamily="34" charset="0"/>
              <a:buChar char="•"/>
              <a:tabLst>
                <a:tab pos="59753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alaprajz mérete ugyan még megfelelő méretű a térkép méretarányában, de a formája nem fejezi ki a tárgy jelentését vagy jelentőségét (pl. híd, siló,  temető, transzformátortelep, támfal, stb.)</a:t>
            </a:r>
          </a:p>
        </p:txBody>
      </p:sp>
    </p:spTree>
    <p:extLst>
      <p:ext uri="{BB962C8B-B14F-4D97-AF65-F5344CB8AC3E}">
        <p14:creationId xmlns:p14="http://schemas.microsoft.com/office/powerpoint/2010/main" val="30895032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D070DA05-2B1F-42AA-B3F1-4522DF885A49}"/>
              </a:ext>
            </a:extLst>
          </p:cNvPr>
          <p:cNvSpPr/>
          <p:nvPr/>
        </p:nvSpPr>
        <p:spPr>
          <a:xfrm>
            <a:off x="2072054" y="828766"/>
            <a:ext cx="9472246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>
              <a:spcBef>
                <a:spcPts val="600"/>
              </a:spcBef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vízfolyásokat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csatornákat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szélességük függvényében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9745" indent="-40640">
              <a:spcBef>
                <a:spcPts val="600"/>
              </a:spcBef>
              <a:buChar char="-"/>
              <a:tabLst>
                <a:tab pos="50038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méter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szélességig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egy,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folyamatosan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vastagodó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vonallal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9745" indent="-40640">
              <a:spcBef>
                <a:spcPts val="600"/>
              </a:spcBef>
              <a:buChar char="-"/>
              <a:tabLst>
                <a:tab pos="500380" algn="l"/>
              </a:tabLs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méter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párhuzamos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vonallal,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térközzel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9745" indent="-40640">
              <a:spcBef>
                <a:spcPts val="600"/>
              </a:spcBef>
              <a:buChar char="-"/>
              <a:tabLst>
                <a:tab pos="50038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méter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felett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vonallal,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mérethelyesen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533400">
              <a:spcBef>
                <a:spcPts val="600"/>
              </a:spcBef>
              <a:spcAft>
                <a:spcPts val="600"/>
              </a:spcAft>
            </a:pP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továbbá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vizek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tartozékait,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zsilipet,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gátat,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sarkantyút,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hajóállomást,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horgonyzóhelyet,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mólót,</a:t>
            </a:r>
            <a:r>
              <a:rPr lang="hu-HU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>
              <a:spcBef>
                <a:spcPts val="600"/>
              </a:spcBef>
              <a:spcAft>
                <a:spcPts val="600"/>
              </a:spcAf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vízrajzhoz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tartoznak</a:t>
            </a:r>
            <a:r>
              <a:rPr lang="hu-HU" sz="2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továbbá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források,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kutak,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víztornyok,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hidroglóbuszok.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9">
            <a:extLst>
              <a:ext uri="{FF2B5EF4-FFF2-40B4-BE49-F238E27FC236}">
                <a16:creationId xmlns:a16="http://schemas.microsoft.com/office/drawing/2014/main" id="{4DA7ECC2-F8B9-4B00-BC90-A7AE340C73BB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5224" y="2779323"/>
            <a:ext cx="2514953" cy="8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05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966E039-8D86-4F5D-8144-50CDE546C28A}"/>
              </a:ext>
            </a:extLst>
          </p:cNvPr>
          <p:cNvSpPr/>
          <p:nvPr/>
        </p:nvSpPr>
        <p:spPr>
          <a:xfrm>
            <a:off x="2450124" y="668714"/>
            <a:ext cx="8821614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245" algn="ctr">
              <a:spcBef>
                <a:spcPts val="600"/>
              </a:spcBef>
              <a:spcAft>
                <a:spcPts val="1200"/>
              </a:spcAf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HIDAK ÉS ÁTKELŐK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marR="16573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hidakat méretüknek, építési anyaguknak és szerkezetüknek megfelelően ábrázoljuk. A hidak jele fekete színű, iránya mindig a természetbeni irányának felel meg. A hídon átvezető út, vagy vasút jelét a híd előtt 0,3 mm-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megszakítjuk. Az áthidalt utat, vasutat, folyót viszont a híd jeléig kirajzoljuk.</a:t>
            </a:r>
          </a:p>
          <a:p>
            <a:pPr marL="18224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Feltüntetjük a jel mellett a híd hosszát, szélességét és teherbírását is.</a:t>
            </a:r>
          </a:p>
        </p:txBody>
      </p:sp>
      <p:pic>
        <p:nvPicPr>
          <p:cNvPr id="3" name="object 14">
            <a:extLst>
              <a:ext uri="{FF2B5EF4-FFF2-40B4-BE49-F238E27FC236}">
                <a16:creationId xmlns:a16="http://schemas.microsoft.com/office/drawing/2014/main" id="{434B8739-4E10-424D-9C48-8C160E53DF0A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3442" y="4268177"/>
            <a:ext cx="2106735" cy="98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984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AB03A99C-06F9-4431-9E9E-ACB94230989D}"/>
              </a:ext>
            </a:extLst>
          </p:cNvPr>
          <p:cNvSpPr/>
          <p:nvPr/>
        </p:nvSpPr>
        <p:spPr>
          <a:xfrm>
            <a:off x="2288521" y="822917"/>
            <a:ext cx="9094177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245" algn="ctr">
              <a:spcBef>
                <a:spcPts val="600"/>
              </a:spcBef>
              <a:spcAft>
                <a:spcPts val="1200"/>
              </a:spcAft>
            </a:pPr>
            <a:r>
              <a:rPr lang="hu-HU"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HÍRKÖZLŐ</a:t>
            </a:r>
            <a:r>
              <a:rPr lang="hu-H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VONALAK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marR="203835" algn="just">
              <a:spcBef>
                <a:spcPts val="600"/>
              </a:spcBef>
              <a:spcAft>
                <a:spcPts val="600"/>
              </a:spcAf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tartoznak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rádió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állomások,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szolgáltatók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antennái,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valamint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távíró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távbeszélő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vezetékek.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4980">
              <a:spcBef>
                <a:spcPts val="600"/>
              </a:spcBef>
              <a:spcAft>
                <a:spcPts val="600"/>
              </a:spcAft>
              <a:tabLst>
                <a:tab pos="164528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245" marR="242570" algn="just">
              <a:spcBef>
                <a:spcPts val="600"/>
              </a:spcBef>
              <a:spcAft>
                <a:spcPts val="600"/>
              </a:spcAf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vezetékeket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településen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belül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nem,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nyomvonalas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létesítmény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mentén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haladnak,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szakaszosan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15">
            <a:extLst>
              <a:ext uri="{FF2B5EF4-FFF2-40B4-BE49-F238E27FC236}">
                <a16:creationId xmlns:a16="http://schemas.microsoft.com/office/drawing/2014/main" id="{12167987-330D-4844-A6DA-51DD9FC6696F}"/>
              </a:ext>
            </a:extLst>
          </p:cNvPr>
          <p:cNvPicPr/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3882096" y="3114900"/>
            <a:ext cx="329424" cy="736275"/>
          </a:xfrm>
          <a:prstGeom prst="rect">
            <a:avLst/>
          </a:prstGeom>
        </p:spPr>
      </p:pic>
      <p:pic>
        <p:nvPicPr>
          <p:cNvPr id="4" name="object 16">
            <a:extLst>
              <a:ext uri="{FF2B5EF4-FFF2-40B4-BE49-F238E27FC236}">
                <a16:creationId xmlns:a16="http://schemas.microsoft.com/office/drawing/2014/main" id="{226FFD11-2EA0-48BE-9F18-770FBED82BE6}"/>
              </a:ext>
            </a:extLst>
          </p:cNvPr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6756479" y="3113454"/>
            <a:ext cx="3706368" cy="631092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76F6A88-4362-49A4-9396-968C59671950}"/>
              </a:ext>
            </a:extLst>
          </p:cNvPr>
          <p:cNvSpPr/>
          <p:nvPr/>
        </p:nvSpPr>
        <p:spPr>
          <a:xfrm>
            <a:off x="2965503" y="2659118"/>
            <a:ext cx="2761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</a:t>
            </a:r>
            <a:r>
              <a:rPr lang="hu-H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hu-HU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szolg</a:t>
            </a: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antenna</a:t>
            </a:r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6D423ADA-8686-4CD3-80B7-1E5FF78F4FD3}"/>
              </a:ext>
            </a:extLst>
          </p:cNvPr>
          <p:cNvSpPr/>
          <p:nvPr/>
        </p:nvSpPr>
        <p:spPr>
          <a:xfrm>
            <a:off x="6664568" y="2659118"/>
            <a:ext cx="298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4980">
              <a:spcBef>
                <a:spcPts val="600"/>
              </a:spcBef>
              <a:spcAft>
                <a:spcPts val="600"/>
              </a:spcAft>
              <a:tabLst>
                <a:tab pos="1645285" algn="l"/>
              </a:tabLst>
            </a:pP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távíró</a:t>
            </a:r>
            <a:r>
              <a:rPr lang="hu-H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távbesz</a:t>
            </a: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vezeték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3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97D10240-7137-4517-911E-01B26D3F25AA}"/>
              </a:ext>
            </a:extLst>
          </p:cNvPr>
          <p:cNvSpPr/>
          <p:nvPr/>
        </p:nvSpPr>
        <p:spPr>
          <a:xfrm>
            <a:off x="2414953" y="262606"/>
            <a:ext cx="9102969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algn="ctr">
              <a:spcBef>
                <a:spcPts val="600"/>
              </a:spcBef>
              <a:spcAft>
                <a:spcPts val="1200"/>
              </a:spcAft>
            </a:pP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50495" algn="just">
              <a:spcBef>
                <a:spcPts val="600"/>
              </a:spcBef>
              <a:spcAft>
                <a:spcPts val="600"/>
              </a:spcAf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határoknak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alapvetőformáját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különböztetjük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térképeken.</a:t>
            </a: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csoport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közigazgatási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határok,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másik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növényzethatárok.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70180" algn="just">
              <a:spcBef>
                <a:spcPts val="600"/>
              </a:spcBef>
              <a:spcAft>
                <a:spcPts val="600"/>
              </a:spcAf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közigazgatási</a:t>
            </a:r>
            <a:r>
              <a:rPr lang="hu-HU"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államhatár,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megyehatár,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városhatár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községhatárok.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határvonal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nyomvonalas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létesítmény</a:t>
            </a:r>
            <a:r>
              <a:rPr lang="hu-HU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mentén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halad,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szakaszosan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két</a:t>
            </a: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határvonal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egybeesik,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rendűt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4" name="object 10">
            <a:extLst>
              <a:ext uri="{FF2B5EF4-FFF2-40B4-BE49-F238E27FC236}">
                <a16:creationId xmlns:a16="http://schemas.microsoft.com/office/drawing/2014/main" id="{8CFF84EC-9AB0-42D5-8B62-97CDF37CEF4C}"/>
              </a:ext>
            </a:extLst>
          </p:cNvPr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9464" y="3826410"/>
            <a:ext cx="2936446" cy="1042178"/>
          </a:xfrm>
          <a:prstGeom prst="rect">
            <a:avLst/>
          </a:prstGeom>
        </p:spPr>
      </p:pic>
      <p:pic>
        <p:nvPicPr>
          <p:cNvPr id="5" name="object 11">
            <a:extLst>
              <a:ext uri="{FF2B5EF4-FFF2-40B4-BE49-F238E27FC236}">
                <a16:creationId xmlns:a16="http://schemas.microsoft.com/office/drawing/2014/main" id="{1B161547-0CDA-4B24-89CB-7C377419DE02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76194" y="3789123"/>
            <a:ext cx="2935342" cy="651356"/>
          </a:xfrm>
          <a:prstGeom prst="rect">
            <a:avLst/>
          </a:prstGeom>
        </p:spPr>
      </p:pic>
      <p:pic>
        <p:nvPicPr>
          <p:cNvPr id="6" name="object 12">
            <a:extLst>
              <a:ext uri="{FF2B5EF4-FFF2-40B4-BE49-F238E27FC236}">
                <a16:creationId xmlns:a16="http://schemas.microsoft.com/office/drawing/2014/main" id="{BC7E39AD-0BEB-427E-B9BD-5E97C74E0434}"/>
              </a:ext>
            </a:extLst>
          </p:cNvPr>
          <p:cNvPicPr/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7301" y="5282109"/>
            <a:ext cx="2806564" cy="642183"/>
          </a:xfrm>
          <a:prstGeom prst="rect">
            <a:avLst/>
          </a:prstGeom>
        </p:spPr>
      </p:pic>
      <p:pic>
        <p:nvPicPr>
          <p:cNvPr id="7" name="object 13">
            <a:extLst>
              <a:ext uri="{FF2B5EF4-FFF2-40B4-BE49-F238E27FC236}">
                <a16:creationId xmlns:a16="http://schemas.microsoft.com/office/drawing/2014/main" id="{2A8D6FF5-5130-4DCB-BD7C-A34243CC6999}"/>
              </a:ext>
            </a:extLst>
          </p:cNvPr>
          <p:cNvPicPr/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11536" y="4768125"/>
            <a:ext cx="2982233" cy="1156167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7D3078C4-B632-4677-864C-433E7706FCF0}"/>
              </a:ext>
            </a:extLst>
          </p:cNvPr>
          <p:cNvSpPr/>
          <p:nvPr/>
        </p:nvSpPr>
        <p:spPr>
          <a:xfrm>
            <a:off x="2414953" y="5024445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államhatár</a:t>
            </a:r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4D97439E-AAF4-40AF-B88B-012A3DB4075E}"/>
              </a:ext>
            </a:extLst>
          </p:cNvPr>
          <p:cNvSpPr/>
          <p:nvPr/>
        </p:nvSpPr>
        <p:spPr>
          <a:xfrm>
            <a:off x="6619335" y="4479713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megyehatár</a:t>
            </a:r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B5AB6A77-2171-4A94-BADF-558ACF0B6DE5}"/>
              </a:ext>
            </a:extLst>
          </p:cNvPr>
          <p:cNvSpPr/>
          <p:nvPr/>
        </p:nvSpPr>
        <p:spPr>
          <a:xfrm>
            <a:off x="5209372" y="6110859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városhatár</a:t>
            </a:r>
            <a:endParaRPr lang="hu-HU" dirty="0"/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2C998156-E1C8-4445-9D52-C45D8644E1C3}"/>
              </a:ext>
            </a:extLst>
          </p:cNvPr>
          <p:cNvSpPr/>
          <p:nvPr/>
        </p:nvSpPr>
        <p:spPr>
          <a:xfrm>
            <a:off x="9577795" y="5882606"/>
            <a:ext cx="1501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községhatárok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3137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41FC1959-9BC9-4B47-ACFD-16FABC995D4A}"/>
              </a:ext>
            </a:extLst>
          </p:cNvPr>
          <p:cNvSpPr/>
          <p:nvPr/>
        </p:nvSpPr>
        <p:spPr>
          <a:xfrm>
            <a:off x="1503487" y="192684"/>
            <a:ext cx="10541975" cy="2028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marR="39814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növényzethatár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 az 1 mm sűrű fekete pontsor, ha a határvonal határozottan megállapítható. Csak azok között a növénykultúrák között teszünk különbséget és rajzoljuk ki a határvonalát, melyeket a jelkulcs Növényzet és talajnemek fejezetében felsorol.</a:t>
            </a:r>
          </a:p>
          <a:p>
            <a:pPr marL="365760">
              <a:lnSpc>
                <a:spcPct val="100000"/>
              </a:lnSpc>
              <a:spcBef>
                <a:spcPts val="125"/>
              </a:spcBef>
              <a:tabLst>
                <a:tab pos="1134745" algn="l"/>
                <a:tab pos="202946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</p:txBody>
      </p:sp>
      <p:pic>
        <p:nvPicPr>
          <p:cNvPr id="3" name="object 14">
            <a:extLst>
              <a:ext uri="{FF2B5EF4-FFF2-40B4-BE49-F238E27FC236}">
                <a16:creationId xmlns:a16="http://schemas.microsoft.com/office/drawing/2014/main" id="{6C64311A-9194-4AB7-B737-944CED448071}"/>
              </a:ext>
            </a:extLst>
          </p:cNvPr>
          <p:cNvPicPr/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1497" y="1778922"/>
            <a:ext cx="2247866" cy="930715"/>
          </a:xfrm>
          <a:prstGeom prst="rect">
            <a:avLst/>
          </a:prstGeom>
        </p:spPr>
      </p:pic>
      <p:pic>
        <p:nvPicPr>
          <p:cNvPr id="4" name="object 15">
            <a:extLst>
              <a:ext uri="{FF2B5EF4-FFF2-40B4-BE49-F238E27FC236}">
                <a16:creationId xmlns:a16="http://schemas.microsoft.com/office/drawing/2014/main" id="{D968DD1E-0508-4A9D-94AE-4B0D2DF2F83C}"/>
              </a:ext>
            </a:extLst>
          </p:cNvPr>
          <p:cNvPicPr/>
          <p:nvPr/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4033" y="1955527"/>
            <a:ext cx="2139986" cy="664795"/>
          </a:xfrm>
          <a:prstGeom prst="rect">
            <a:avLst/>
          </a:prstGeom>
        </p:spPr>
      </p:pic>
      <p:pic>
        <p:nvPicPr>
          <p:cNvPr id="5" name="object 16">
            <a:extLst>
              <a:ext uri="{FF2B5EF4-FFF2-40B4-BE49-F238E27FC236}">
                <a16:creationId xmlns:a16="http://schemas.microsoft.com/office/drawing/2014/main" id="{D0C77828-4CB9-4C8A-B292-FEADE447ADCF}"/>
              </a:ext>
            </a:extLst>
          </p:cNvPr>
          <p:cNvPicPr/>
          <p:nvPr/>
        </p:nvPicPr>
        <p:blipFill>
          <a:blip r:embed="rId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4208" y="1955527"/>
            <a:ext cx="2568878" cy="531835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14F0FB6D-1188-48D9-BE72-E7CA8DFF7467}"/>
              </a:ext>
            </a:extLst>
          </p:cNvPr>
          <p:cNvSpPr/>
          <p:nvPr/>
        </p:nvSpPr>
        <p:spPr>
          <a:xfrm>
            <a:off x="2095469" y="2596848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növényzet határ</a:t>
            </a:r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BF3D58E4-0289-44B9-97B0-94ECB8947863}"/>
              </a:ext>
            </a:extLst>
          </p:cNvPr>
          <p:cNvSpPr/>
          <p:nvPr/>
        </p:nvSpPr>
        <p:spPr>
          <a:xfrm>
            <a:off x="5414710" y="2596848"/>
            <a:ext cx="2048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elmosódó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növ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határ</a:t>
            </a:r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E0BD1CF8-D6A2-4A11-9D69-0A086D3F400C}"/>
              </a:ext>
            </a:extLst>
          </p:cNvPr>
          <p:cNvSpPr/>
          <p:nvPr/>
        </p:nvSpPr>
        <p:spPr>
          <a:xfrm>
            <a:off x="9202731" y="2598876"/>
            <a:ext cx="171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védett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határa</a:t>
            </a:r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DF865109-1B20-4D82-9ADC-A03F1244BE0E}"/>
              </a:ext>
            </a:extLst>
          </p:cNvPr>
          <p:cNvSpPr/>
          <p:nvPr/>
        </p:nvSpPr>
        <p:spPr>
          <a:xfrm>
            <a:off x="1573824" y="3195504"/>
            <a:ext cx="10137529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115" marR="15430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az állandó jellegű, gyakran kiépített (pl. rizsföld, szőlő, gyümölcsös) több éven át tartósan ugyanazon növény termesztésére használt területek. Egy szántó területen a kukorica, búza, stb. táblák között nem teszünk különbséget, hiszen ez évente változhat. A térképen csak a kategória szerepel, pl. szántó.</a:t>
            </a:r>
          </a:p>
          <a:p>
            <a:pPr marL="158115" marR="15557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a növényzethatár elmosódik, akkor ritkább, 1,5 mm távolságban lévő pontokkal határoljuk körbe a területet.</a:t>
            </a:r>
          </a:p>
          <a:p>
            <a:pPr marL="158115" marR="16065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védett területek határát folyamatos 0,1 mm-es vonallal jelöljük, melyen</a:t>
            </a:r>
            <a:b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mm-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enként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jobbra-balra merőlegesen egy kis tüskét rajzolunk.</a:t>
            </a:r>
          </a:p>
        </p:txBody>
      </p:sp>
    </p:spTree>
    <p:extLst>
      <p:ext uri="{BB962C8B-B14F-4D97-AF65-F5344CB8AC3E}">
        <p14:creationId xmlns:p14="http://schemas.microsoft.com/office/powerpoint/2010/main" val="1574640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CED39DC-896B-4BE4-A750-D5209D1DBECB}"/>
              </a:ext>
            </a:extLst>
          </p:cNvPr>
          <p:cNvSpPr/>
          <p:nvPr/>
        </p:nvSpPr>
        <p:spPr>
          <a:xfrm>
            <a:off x="1855227" y="175730"/>
            <a:ext cx="9419493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115" algn="ctr">
              <a:spcBef>
                <a:spcPts val="600"/>
              </a:spcBef>
              <a:spcAft>
                <a:spcPts val="1200"/>
              </a:spcAft>
            </a:pP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KERÍTÉSEK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115" marR="15494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térképen</a:t>
            </a:r>
            <a:r>
              <a:rPr lang="hu-HU"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</a:t>
            </a:r>
            <a:r>
              <a:rPr lang="hu-HU"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2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anyaguknál</a:t>
            </a:r>
            <a:r>
              <a:rPr lang="hu-HU"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2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méretüknél</a:t>
            </a:r>
            <a:r>
              <a:rPr lang="hu-HU"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fogva</a:t>
            </a:r>
            <a:r>
              <a:rPr lang="hu-HU" sz="2400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akadályt</a:t>
            </a:r>
            <a:r>
              <a:rPr lang="hu-HU" sz="2400" spc="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jelentő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kerítéseket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ábrázoljuk.</a:t>
            </a:r>
            <a:r>
              <a:rPr lang="hu-HU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külterületen</a:t>
            </a:r>
            <a:r>
              <a:rPr lang="hu-H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1m-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nél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magasabb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50m-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nél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hosszabb,</a:t>
            </a:r>
            <a:r>
              <a:rPr lang="hu-HU"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belterületen</a:t>
            </a:r>
            <a:r>
              <a:rPr lang="hu-HU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100m-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nél</a:t>
            </a:r>
            <a:r>
              <a:rPr lang="hu-HU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hosszabb</a:t>
            </a:r>
            <a:r>
              <a:rPr lang="hu-HU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kő-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téglakerítések,</a:t>
            </a:r>
            <a:r>
              <a:rPr lang="hu-HU" sz="2400" spc="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kő-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téglalábazatú</a:t>
            </a:r>
            <a:r>
              <a:rPr lang="hu-H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vas-</a:t>
            </a:r>
            <a:r>
              <a:rPr lang="hu-HU" sz="2400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drótkerítések,</a:t>
            </a:r>
            <a:r>
              <a:rPr lang="hu-HU" sz="24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3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drót-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deszka-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léckerítések,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élő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sövények.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kerítésnek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kősort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115" marR="15557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csoportba,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akadályok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tartoznak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töltések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töltéseket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akkor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magasságuk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0,5m-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hosszuk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50m-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eléri.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töltéseket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típusaiktól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függően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máshogy</a:t>
            </a:r>
            <a:r>
              <a:rPr lang="hu-HU" sz="2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ject 27">
            <a:extLst>
              <a:ext uri="{FF2B5EF4-FFF2-40B4-BE49-F238E27FC236}">
                <a16:creationId xmlns:a16="http://schemas.microsoft.com/office/drawing/2014/main" id="{BF67E71A-7549-4A39-A9A2-9711C0DB5403}"/>
              </a:ext>
            </a:extLst>
          </p:cNvPr>
          <p:cNvPicPr/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1593473" y="4970916"/>
            <a:ext cx="2129783" cy="493227"/>
          </a:xfrm>
          <a:prstGeom prst="rect">
            <a:avLst/>
          </a:prstGeom>
        </p:spPr>
      </p:pic>
      <p:pic>
        <p:nvPicPr>
          <p:cNvPr id="4" name="object 28">
            <a:extLst>
              <a:ext uri="{FF2B5EF4-FFF2-40B4-BE49-F238E27FC236}">
                <a16:creationId xmlns:a16="http://schemas.microsoft.com/office/drawing/2014/main" id="{04875716-152E-4E2C-9561-AD09ED09A78F}"/>
              </a:ext>
            </a:extLst>
          </p:cNvPr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4592885" y="4970916"/>
            <a:ext cx="1891052" cy="524359"/>
          </a:xfrm>
          <a:prstGeom prst="rect">
            <a:avLst/>
          </a:prstGeom>
        </p:spPr>
      </p:pic>
      <p:pic>
        <p:nvPicPr>
          <p:cNvPr id="5" name="object 29">
            <a:extLst>
              <a:ext uri="{FF2B5EF4-FFF2-40B4-BE49-F238E27FC236}">
                <a16:creationId xmlns:a16="http://schemas.microsoft.com/office/drawing/2014/main" id="{AD63CDED-3FC4-46D0-8B65-CFD7E19E3143}"/>
              </a:ext>
            </a:extLst>
          </p:cNvPr>
          <p:cNvPicPr/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7431963" y="5037406"/>
            <a:ext cx="1910343" cy="492910"/>
          </a:xfrm>
          <a:prstGeom prst="rect">
            <a:avLst/>
          </a:prstGeom>
        </p:spPr>
      </p:pic>
      <p:pic>
        <p:nvPicPr>
          <p:cNvPr id="6" name="object 30">
            <a:extLst>
              <a:ext uri="{FF2B5EF4-FFF2-40B4-BE49-F238E27FC236}">
                <a16:creationId xmlns:a16="http://schemas.microsoft.com/office/drawing/2014/main" id="{8FF5DF34-7FBD-4CE6-A9E7-A126BD7F150D}"/>
              </a:ext>
            </a:extLst>
          </p:cNvPr>
          <p:cNvPicPr/>
          <p:nvPr/>
        </p:nvPicPr>
        <p:blipFill>
          <a:blip r:embed="rId5" cstate="print">
            <a:biLevel thresh="75000"/>
          </a:blip>
          <a:stretch>
            <a:fillRect/>
          </a:stretch>
        </p:blipFill>
        <p:spPr>
          <a:xfrm>
            <a:off x="9674853" y="5070643"/>
            <a:ext cx="1671674" cy="477191"/>
          </a:xfrm>
          <a:prstGeom prst="rect">
            <a:avLst/>
          </a:prstGeom>
        </p:spPr>
      </p:pic>
      <p:pic>
        <p:nvPicPr>
          <p:cNvPr id="7" name="object 31">
            <a:extLst>
              <a:ext uri="{FF2B5EF4-FFF2-40B4-BE49-F238E27FC236}">
                <a16:creationId xmlns:a16="http://schemas.microsoft.com/office/drawing/2014/main" id="{8258F80C-FAF9-41D3-B2C3-C5DA89872B31}"/>
              </a:ext>
            </a:extLst>
          </p:cNvPr>
          <p:cNvPicPr/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2731527" y="6041072"/>
            <a:ext cx="6209371" cy="584540"/>
          </a:xfrm>
          <a:prstGeom prst="rect">
            <a:avLst/>
          </a:prstGeom>
        </p:spPr>
      </p:pic>
      <p:pic>
        <p:nvPicPr>
          <p:cNvPr id="8" name="object 32">
            <a:extLst>
              <a:ext uri="{FF2B5EF4-FFF2-40B4-BE49-F238E27FC236}">
                <a16:creationId xmlns:a16="http://schemas.microsoft.com/office/drawing/2014/main" id="{4E008843-8CAA-4F1C-A30C-E56A47285D17}"/>
              </a:ext>
            </a:extLst>
          </p:cNvPr>
          <p:cNvPicPr/>
          <p:nvPr/>
        </p:nvPicPr>
        <p:blipFill>
          <a:blip r:embed="rId7" cstate="print">
            <a:biLevel thresh="75000"/>
          </a:blip>
          <a:stretch>
            <a:fillRect/>
          </a:stretch>
        </p:blipFill>
        <p:spPr>
          <a:xfrm>
            <a:off x="9302496" y="6172476"/>
            <a:ext cx="1679829" cy="453136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7E48B78F-D1A3-4957-9D38-D8FE1E304426}"/>
              </a:ext>
            </a:extLst>
          </p:cNvPr>
          <p:cNvSpPr txBox="1"/>
          <p:nvPr/>
        </p:nvSpPr>
        <p:spPr>
          <a:xfrm>
            <a:off x="3367323" y="573558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kősor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B179F641-0A23-4270-917E-87EBBD99D626}"/>
              </a:ext>
            </a:extLst>
          </p:cNvPr>
          <p:cNvSpPr txBox="1"/>
          <p:nvPr/>
        </p:nvSpPr>
        <p:spPr>
          <a:xfrm>
            <a:off x="5398373" y="5737287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töltés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25B3FFC2-4DBB-4641-9FFF-332BECBB6C66}"/>
              </a:ext>
            </a:extLst>
          </p:cNvPr>
          <p:cNvSpPr txBox="1"/>
          <p:nvPr/>
        </p:nvSpPr>
        <p:spPr>
          <a:xfrm>
            <a:off x="7621311" y="5715541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töltés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5D9534DF-03A3-4C74-98EE-7D61277F370D}"/>
              </a:ext>
            </a:extLst>
          </p:cNvPr>
          <p:cNvSpPr txBox="1"/>
          <p:nvPr/>
        </p:nvSpPr>
        <p:spPr>
          <a:xfrm>
            <a:off x="9787099" y="5737287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töltés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E202ADD0-4FA8-4C61-97C1-84D7F21550A3}"/>
              </a:ext>
            </a:extLst>
          </p:cNvPr>
          <p:cNvSpPr/>
          <p:nvPr/>
        </p:nvSpPr>
        <p:spPr>
          <a:xfrm>
            <a:off x="1464378" y="4606294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beton-, kő-, téglakerítések 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EAABDEB-A4A0-4782-B688-51882426F634}"/>
              </a:ext>
            </a:extLst>
          </p:cNvPr>
          <p:cNvSpPr/>
          <p:nvPr/>
        </p:nvSpPr>
        <p:spPr>
          <a:xfrm>
            <a:off x="4456792" y="4385207"/>
            <a:ext cx="2589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beton-, kő-, téglalábazatú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vas-, és drótkerítések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4B57457F-EE0E-4205-A280-7B36228385C3}"/>
              </a:ext>
            </a:extLst>
          </p:cNvPr>
          <p:cNvSpPr/>
          <p:nvPr/>
        </p:nvSpPr>
        <p:spPr>
          <a:xfrm>
            <a:off x="7508459" y="4467795"/>
            <a:ext cx="1620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Drót-, deszka-, 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léckerítések</a:t>
            </a:r>
          </a:p>
        </p:txBody>
      </p:sp>
      <p:sp>
        <p:nvSpPr>
          <p:cNvPr id="18" name="object 20">
            <a:extLst>
              <a:ext uri="{FF2B5EF4-FFF2-40B4-BE49-F238E27FC236}">
                <a16:creationId xmlns:a16="http://schemas.microsoft.com/office/drawing/2014/main" id="{82858875-39C2-45C0-924D-18B0AF99B070}"/>
              </a:ext>
            </a:extLst>
          </p:cNvPr>
          <p:cNvSpPr txBox="1"/>
          <p:nvPr/>
        </p:nvSpPr>
        <p:spPr>
          <a:xfrm>
            <a:off x="9807665" y="4592008"/>
            <a:ext cx="129909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élő sövények</a:t>
            </a:r>
          </a:p>
        </p:txBody>
      </p:sp>
    </p:spTree>
    <p:extLst>
      <p:ext uri="{BB962C8B-B14F-4D97-AF65-F5344CB8AC3E}">
        <p14:creationId xmlns:p14="http://schemas.microsoft.com/office/powerpoint/2010/main" val="34416664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11BC8EB-CFED-48CB-AAD6-F441DF5F4D9C}"/>
              </a:ext>
            </a:extLst>
          </p:cNvPr>
          <p:cNvSpPr/>
          <p:nvPr/>
        </p:nvSpPr>
        <p:spPr>
          <a:xfrm>
            <a:off x="2705100" y="793993"/>
            <a:ext cx="8443546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" algn="ctr">
              <a:spcBef>
                <a:spcPts val="600"/>
              </a:spcBef>
              <a:spcAft>
                <a:spcPts val="1200"/>
              </a:spcAf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NÖVÉNYZET ÉS TALAJNEMEK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400" marR="3048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Topográfiai térképeken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az állandó jellegű növényzetet ábrázoljuk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térképen 10mm</a:t>
            </a:r>
            <a:r>
              <a:rPr lang="hu-HU" sz="2400" baseline="277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-nél kisebb, vagy 25 mm</a:t>
            </a:r>
            <a:r>
              <a:rPr lang="hu-HU" sz="2400" baseline="277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-nél kisebb, de gazdaságilag jelentéktelen növényzettel fedett területeket (rét, legelő, nádas) csak akkor ábrázoljuk, ha az tájékoztató jellegű.</a:t>
            </a:r>
          </a:p>
          <a:p>
            <a:pPr marL="25400" marR="3048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térképen 1mm-nél keskenyebb parcellákat csak indokolt esetben, a növényzethatár jele nélkül, a parcella hossztengelye mentén a növényzet megfelelő jelét sorba rajzolva ábrázoljuk. A különböző növényzetfajták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 jelét mindig a térkép É-D-i keretvonalával párhuzamosan rajzoljuk.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021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">
            <a:extLst>
              <a:ext uri="{FF2B5EF4-FFF2-40B4-BE49-F238E27FC236}">
                <a16:creationId xmlns:a16="http://schemas.microsoft.com/office/drawing/2014/main" id="{5ABF4CED-93E4-47F8-B63E-49F4AB52EF08}"/>
              </a:ext>
            </a:extLst>
          </p:cNvPr>
          <p:cNvSpPr txBox="1"/>
          <p:nvPr/>
        </p:nvSpPr>
        <p:spPr>
          <a:xfrm>
            <a:off x="1916723" y="273362"/>
            <a:ext cx="9785839" cy="6097182"/>
          </a:xfrm>
          <a:prstGeom prst="rect">
            <a:avLst/>
          </a:prstGeom>
          <a:ln w="12190">
            <a:noFill/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4780">
              <a:spcBef>
                <a:spcPts val="600"/>
              </a:spcBef>
              <a:spcAft>
                <a:spcPts val="600"/>
              </a:spcAf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Szántó</a:t>
            </a:r>
            <a:r>
              <a:rPr sz="2400" b="1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esetében</a:t>
            </a:r>
            <a:r>
              <a:rPr sz="2400" b="1" spc="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sz="2400" b="1" spc="2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</a:t>
            </a:r>
            <a:r>
              <a:rPr sz="2400" b="1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jelet,</a:t>
            </a:r>
            <a:r>
              <a:rPr sz="24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sz="2400" b="1" spc="3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felületszínezést</a:t>
            </a:r>
            <a:r>
              <a:rPr sz="2400" b="1" spc="3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sz="2400" b="1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alkalmazunk.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795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995805" algn="l"/>
                <a:tab pos="243776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szál-erdőben</a:t>
            </a:r>
            <a:r>
              <a:rPr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fiatal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erdőben</a:t>
            </a:r>
            <a:r>
              <a:rPr sz="2400"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jelet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alkalmazunk,</a:t>
            </a:r>
            <a:r>
              <a:rPr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fafajtára</a:t>
            </a:r>
            <a:r>
              <a:rPr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utaló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magyarázó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jelet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elhelyezünk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51130">
              <a:spcBef>
                <a:spcPts val="600"/>
              </a:spcBef>
              <a:spcAft>
                <a:spcPts val="600"/>
              </a:spcAft>
              <a:tabLst>
                <a:tab pos="1444625" algn="l"/>
                <a:tab pos="2587625" algn="l"/>
              </a:tabLst>
            </a:pPr>
            <a:endParaRPr lang="hu-HU" sz="24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5113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tabLst>
                <a:tab pos="1444625" algn="l"/>
                <a:tab pos="2587625" algn="l"/>
              </a:tabLst>
            </a:pP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erdős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területeken</a:t>
            </a:r>
            <a:r>
              <a:rPr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kívül,</a:t>
            </a:r>
            <a:r>
              <a:rPr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egyedülálló</a:t>
            </a:r>
            <a:r>
              <a:rPr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tájékoztató</a:t>
            </a:r>
            <a:r>
              <a:rPr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jellegű</a:t>
            </a:r>
            <a:r>
              <a:rPr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fákat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facsoportokat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feltüntetjük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5415" algn="just">
              <a:spcBef>
                <a:spcPts val="600"/>
              </a:spcBef>
              <a:spcAft>
                <a:spcPts val="600"/>
              </a:spcAf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terepszínek</a:t>
            </a:r>
            <a:r>
              <a:rPr sz="2400" spc="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4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járhatóság</a:t>
            </a:r>
            <a:r>
              <a:rPr sz="2400" spc="4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szempontjából</a:t>
            </a:r>
            <a:r>
              <a:rPr sz="2400" spc="4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érdekes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talajviszony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ait</a:t>
            </a:r>
            <a:r>
              <a:rPr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</a:t>
            </a:r>
            <a:r>
              <a:rPr sz="2400" spc="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jelekkel</a:t>
            </a:r>
            <a:r>
              <a:rPr sz="2400" spc="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</a:t>
            </a:r>
            <a:r>
              <a:rPr sz="2400" spc="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(pl.</a:t>
            </a:r>
            <a:r>
              <a:rPr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túrásos-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homokos-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köves-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kavicsos</a:t>
            </a:r>
            <a:r>
              <a:rPr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algn="just">
              <a:spcBef>
                <a:spcPts val="600"/>
              </a:spcBef>
              <a:spcAft>
                <a:spcPts val="600"/>
              </a:spcAft>
            </a:pP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LÁSD: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</a:t>
            </a:r>
            <a:r>
              <a:rPr sz="2400" b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jelek</a:t>
            </a:r>
            <a:r>
              <a:rPr sz="24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sz="24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felületszínezés</a:t>
            </a:r>
            <a:r>
              <a:rPr sz="2400" b="1" u="sng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kombinációi</a:t>
            </a: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u="sng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táblázat!!!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6">
            <a:extLst>
              <a:ext uri="{FF2B5EF4-FFF2-40B4-BE49-F238E27FC236}">
                <a16:creationId xmlns:a16="http://schemas.microsoft.com/office/drawing/2014/main" id="{AA53981A-FDED-46E0-B330-9C35E06A62A7}"/>
              </a:ext>
            </a:extLst>
          </p:cNvPr>
          <p:cNvPicPr/>
          <p:nvPr/>
        </p:nvPicPr>
        <p:blipFill>
          <a:blip r:embed="rId2" cstate="print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55894" y="2276757"/>
            <a:ext cx="1265695" cy="617036"/>
          </a:xfrm>
          <a:prstGeom prst="rect">
            <a:avLst/>
          </a:prstGeom>
        </p:spPr>
      </p:pic>
      <p:pic>
        <p:nvPicPr>
          <p:cNvPr id="6" name="object 7">
            <a:extLst>
              <a:ext uri="{FF2B5EF4-FFF2-40B4-BE49-F238E27FC236}">
                <a16:creationId xmlns:a16="http://schemas.microsoft.com/office/drawing/2014/main" id="{6FFCE106-478A-46DF-8CA7-554251453DB4}"/>
              </a:ext>
            </a:extLst>
          </p:cNvPr>
          <p:cNvPicPr/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8977790" y="2315259"/>
            <a:ext cx="1265696" cy="560017"/>
          </a:xfrm>
          <a:prstGeom prst="rect">
            <a:avLst/>
          </a:prstGeom>
        </p:spPr>
      </p:pic>
      <p:pic>
        <p:nvPicPr>
          <p:cNvPr id="7" name="object 8">
            <a:extLst>
              <a:ext uri="{FF2B5EF4-FFF2-40B4-BE49-F238E27FC236}">
                <a16:creationId xmlns:a16="http://schemas.microsoft.com/office/drawing/2014/main" id="{92B8795C-9FDA-4B3B-8BE9-F07CB624E9CD}"/>
              </a:ext>
            </a:extLst>
          </p:cNvPr>
          <p:cNvPicPr/>
          <p:nvPr/>
        </p:nvPicPr>
        <p:blipFill>
          <a:blip r:embed="rId5" cstate="print">
            <a:biLevel thresh="75000"/>
          </a:blip>
          <a:stretch>
            <a:fillRect/>
          </a:stretch>
        </p:blipFill>
        <p:spPr>
          <a:xfrm>
            <a:off x="10234745" y="3474404"/>
            <a:ext cx="574699" cy="747092"/>
          </a:xfrm>
          <a:prstGeom prst="rect">
            <a:avLst/>
          </a:prstGeom>
        </p:spPr>
      </p:pic>
      <p:pic>
        <p:nvPicPr>
          <p:cNvPr id="8" name="object 9">
            <a:extLst>
              <a:ext uri="{FF2B5EF4-FFF2-40B4-BE49-F238E27FC236}">
                <a16:creationId xmlns:a16="http://schemas.microsoft.com/office/drawing/2014/main" id="{CB47AAA7-B512-4B8E-9C57-36FCA6EBA4D9}"/>
              </a:ext>
            </a:extLst>
          </p:cNvPr>
          <p:cNvPicPr/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11006857" y="3474404"/>
            <a:ext cx="502325" cy="647989"/>
          </a:xfrm>
          <a:prstGeom prst="rect">
            <a:avLst/>
          </a:prstGeom>
        </p:spPr>
      </p:pic>
      <p:pic>
        <p:nvPicPr>
          <p:cNvPr id="9" name="object 10">
            <a:extLst>
              <a:ext uri="{FF2B5EF4-FFF2-40B4-BE49-F238E27FC236}">
                <a16:creationId xmlns:a16="http://schemas.microsoft.com/office/drawing/2014/main" id="{22998D84-D1CD-404C-89A9-58C0492CD78C}"/>
              </a:ext>
            </a:extLst>
          </p:cNvPr>
          <p:cNvPicPr/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7271" y="3867690"/>
            <a:ext cx="1145360" cy="840170"/>
          </a:xfrm>
          <a:prstGeom prst="rect">
            <a:avLst/>
          </a:prstGeom>
        </p:spPr>
      </p:pic>
      <p:grpSp>
        <p:nvGrpSpPr>
          <p:cNvPr id="10" name="object 11">
            <a:extLst>
              <a:ext uri="{FF2B5EF4-FFF2-40B4-BE49-F238E27FC236}">
                <a16:creationId xmlns:a16="http://schemas.microsoft.com/office/drawing/2014/main" id="{E715DF97-9B2A-446D-A25F-250CBF2CEAED}"/>
              </a:ext>
            </a:extLst>
          </p:cNvPr>
          <p:cNvGrpSpPr/>
          <p:nvPr/>
        </p:nvGrpSpPr>
        <p:grpSpPr>
          <a:xfrm>
            <a:off x="5182538" y="3960767"/>
            <a:ext cx="3040283" cy="747097"/>
            <a:chOff x="4901184" y="1945639"/>
            <a:chExt cx="386752" cy="146686"/>
          </a:xfrm>
        </p:grpSpPr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id="{A2BA0E54-B3BB-40EA-ADF0-81E257D4B586}"/>
                </a:ext>
              </a:extLst>
            </p:cNvPr>
            <p:cNvPicPr/>
            <p:nvPr/>
          </p:nvPicPr>
          <p:blipFill>
            <a:blip r:embed="rId9" cstate="print">
              <a:biLevel thresh="75000"/>
            </a:blip>
            <a:stretch>
              <a:fillRect/>
            </a:stretch>
          </p:blipFill>
          <p:spPr>
            <a:xfrm>
              <a:off x="4901184" y="1945639"/>
              <a:ext cx="121919" cy="121920"/>
            </a:xfrm>
            <a:prstGeom prst="rect">
              <a:avLst/>
            </a:prstGeom>
          </p:spPr>
        </p:pic>
        <p:pic>
          <p:nvPicPr>
            <p:cNvPr id="12" name="object 13">
              <a:extLst>
                <a:ext uri="{FF2B5EF4-FFF2-40B4-BE49-F238E27FC236}">
                  <a16:creationId xmlns:a16="http://schemas.microsoft.com/office/drawing/2014/main" id="{378D5319-A93B-46BF-B5EA-868915239B17}"/>
                </a:ext>
              </a:extLst>
            </p:cNvPr>
            <p:cNvPicPr/>
            <p:nvPr/>
          </p:nvPicPr>
          <p:blipFill>
            <a:blip r:embed="rId10" cstate="print">
              <a:biLevel thresh="75000"/>
            </a:blip>
            <a:stretch>
              <a:fillRect/>
            </a:stretch>
          </p:blipFill>
          <p:spPr>
            <a:xfrm>
              <a:off x="5027719" y="1946022"/>
              <a:ext cx="140206" cy="146303"/>
            </a:xfrm>
            <a:prstGeom prst="rect">
              <a:avLst/>
            </a:prstGeom>
          </p:spPr>
        </p:pic>
        <p:pic>
          <p:nvPicPr>
            <p:cNvPr id="13" name="object 14">
              <a:extLst>
                <a:ext uri="{FF2B5EF4-FFF2-40B4-BE49-F238E27FC236}">
                  <a16:creationId xmlns:a16="http://schemas.microsoft.com/office/drawing/2014/main" id="{6F84D8B5-01A6-41B6-941F-13B02FB35B57}"/>
                </a:ext>
              </a:extLst>
            </p:cNvPr>
            <p:cNvPicPr/>
            <p:nvPr/>
          </p:nvPicPr>
          <p:blipFill>
            <a:blip r:embed="rId11" cstate="print">
              <a:biLevel thresh="75000"/>
            </a:blip>
            <a:stretch>
              <a:fillRect/>
            </a:stretch>
          </p:blipFill>
          <p:spPr>
            <a:xfrm>
              <a:off x="5166017" y="1970404"/>
              <a:ext cx="121919" cy="1219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7">
            <a:extLst>
              <a:ext uri="{FF2B5EF4-FFF2-40B4-BE49-F238E27FC236}">
                <a16:creationId xmlns:a16="http://schemas.microsoft.com/office/drawing/2014/main" id="{616FC868-3C5C-4613-BA08-3CB9333E5434}"/>
              </a:ext>
            </a:extLst>
          </p:cNvPr>
          <p:cNvSpPr/>
          <p:nvPr/>
        </p:nvSpPr>
        <p:spPr>
          <a:xfrm>
            <a:off x="2977315" y="861619"/>
            <a:ext cx="8777696" cy="6251747"/>
          </a:xfrm>
          <a:custGeom>
            <a:avLst/>
            <a:gdLst/>
            <a:ahLst/>
            <a:cxnLst/>
            <a:rect l="l" t="t" r="r" b="b"/>
            <a:pathLst>
              <a:path w="2898775" h="2170429">
                <a:moveTo>
                  <a:pt x="2898647" y="0"/>
                </a:moveTo>
                <a:lnTo>
                  <a:pt x="0" y="0"/>
                </a:lnTo>
                <a:lnTo>
                  <a:pt x="0" y="2170176"/>
                </a:lnTo>
                <a:lnTo>
                  <a:pt x="2898647" y="2170176"/>
                </a:lnTo>
                <a:lnTo>
                  <a:pt x="2898647" y="0"/>
                </a:lnTo>
                <a:close/>
              </a:path>
            </a:pathLst>
          </a:custGeom>
          <a:ln w="12190">
            <a:noFill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76560501-72E0-4D84-BB72-C8EEF180CF23}"/>
              </a:ext>
            </a:extLst>
          </p:cNvPr>
          <p:cNvSpPr/>
          <p:nvPr/>
        </p:nvSpPr>
        <p:spPr>
          <a:xfrm>
            <a:off x="4766140" y="523929"/>
            <a:ext cx="4959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Felületkitöltő</a:t>
            </a:r>
            <a:r>
              <a:rPr lang="hu-HU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jelek</a:t>
            </a:r>
            <a:r>
              <a:rPr lang="hu-HU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felületszínezés</a:t>
            </a:r>
            <a:r>
              <a:rPr lang="hu-HU" b="1" spc="-1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kombinációi</a:t>
            </a:r>
            <a:endParaRPr lang="hu-HU" dirty="0"/>
          </a:p>
        </p:txBody>
      </p:sp>
      <p:pic>
        <p:nvPicPr>
          <p:cNvPr id="6" name="object 16">
            <a:extLst>
              <a:ext uri="{FF2B5EF4-FFF2-40B4-BE49-F238E27FC236}">
                <a16:creationId xmlns:a16="http://schemas.microsoft.com/office/drawing/2014/main" id="{0ABEDC59-74E6-417E-8E18-FFEB4F568A3D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9516" y="1168901"/>
            <a:ext cx="6912941" cy="529949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67349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7E1FFB31-5D03-4147-B270-AFF09F1D823C}"/>
              </a:ext>
            </a:extLst>
          </p:cNvPr>
          <p:cNvSpPr/>
          <p:nvPr/>
        </p:nvSpPr>
        <p:spPr>
          <a:xfrm>
            <a:off x="2321135" y="1104527"/>
            <a:ext cx="9094177" cy="2521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marR="14351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Igen gyakori és fontos, tájékoztató jellegű tereptárgy 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fasor.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 az egymástól 5 mm távolságra lévő 0,8 mm átmérőjű nullkörök sorozata. A nullkörök nem a fák helyét jelzik!!!! Tehát nem a fasor egyes fáit kell kirajzolni, a kisebb fát kisebb nullkörrel, a nagyobb fát pedig nagyobbal, hanem a fasor vonalában kell a fasor jelét, az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 méretű és térközű nullkör sorozatot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elhelyezni.</a:t>
            </a:r>
            <a:endParaRPr lang="hu-HU" sz="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lang="hu-HU" sz="800" dirty="0">
              <a:latin typeface="Calibri"/>
              <a:cs typeface="Calibri"/>
            </a:endParaRPr>
          </a:p>
        </p:txBody>
      </p:sp>
      <p:pic>
        <p:nvPicPr>
          <p:cNvPr id="6" name="object 22">
            <a:extLst>
              <a:ext uri="{FF2B5EF4-FFF2-40B4-BE49-F238E27FC236}">
                <a16:creationId xmlns:a16="http://schemas.microsoft.com/office/drawing/2014/main" id="{8E2C5A69-5551-401C-9B68-DF1D47546100}"/>
              </a:ext>
            </a:extLst>
          </p:cNvPr>
          <p:cNvPicPr/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9370397" y="4492871"/>
            <a:ext cx="1820054" cy="475356"/>
          </a:xfrm>
          <a:prstGeom prst="rect">
            <a:avLst/>
          </a:prstGeom>
        </p:spPr>
      </p:pic>
      <p:pic>
        <p:nvPicPr>
          <p:cNvPr id="7" name="object 19">
            <a:extLst>
              <a:ext uri="{FF2B5EF4-FFF2-40B4-BE49-F238E27FC236}">
                <a16:creationId xmlns:a16="http://schemas.microsoft.com/office/drawing/2014/main" id="{A6001CED-F613-4D2A-94C3-C874B65428BA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484" y="4263111"/>
            <a:ext cx="1398337" cy="966562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4BB33D72-3291-4D89-ADA1-866FD31181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1143" y="4341579"/>
            <a:ext cx="1476375" cy="809625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EC9E350-797A-4698-B5F1-02498CFAC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295" y="4344786"/>
            <a:ext cx="1457325" cy="771525"/>
          </a:xfrm>
          <a:prstGeom prst="rect">
            <a:avLst/>
          </a:prstGeom>
        </p:spPr>
      </p:pic>
      <p:sp>
        <p:nvSpPr>
          <p:cNvPr id="11" name="Téglalap 10">
            <a:extLst>
              <a:ext uri="{FF2B5EF4-FFF2-40B4-BE49-F238E27FC236}">
                <a16:creationId xmlns:a16="http://schemas.microsoft.com/office/drawing/2014/main" id="{0259355B-3B0E-4980-875F-4812905097D9}"/>
              </a:ext>
            </a:extLst>
          </p:cNvPr>
          <p:cNvSpPr/>
          <p:nvPr/>
        </p:nvSpPr>
        <p:spPr>
          <a:xfrm>
            <a:off x="9957258" y="522967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fasor</a:t>
            </a:r>
            <a:endParaRPr lang="hu-HU" dirty="0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E0A7BB7A-87F7-43A6-8AEC-EB0E07AF6C10}"/>
              </a:ext>
            </a:extLst>
          </p:cNvPr>
          <p:cNvSpPr/>
          <p:nvPr/>
        </p:nvSpPr>
        <p:spPr>
          <a:xfrm>
            <a:off x="4803886" y="5229673"/>
            <a:ext cx="137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köves terület</a:t>
            </a:r>
            <a:endParaRPr lang="hu-HU" dirty="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E8AD4031-B206-4549-9F3F-D8F8ABDBC42B}"/>
              </a:ext>
            </a:extLst>
          </p:cNvPr>
          <p:cNvSpPr/>
          <p:nvPr/>
        </p:nvSpPr>
        <p:spPr>
          <a:xfrm>
            <a:off x="7113513" y="5271912"/>
            <a:ext cx="1678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homokos terület</a:t>
            </a:r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1830C28B-41E8-4114-BACD-0D3061A28AEE}"/>
              </a:ext>
            </a:extLst>
          </p:cNvPr>
          <p:cNvSpPr/>
          <p:nvPr/>
        </p:nvSpPr>
        <p:spPr>
          <a:xfrm>
            <a:off x="2321135" y="5229673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túrásos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terület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705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621D994B-4CF0-4055-B057-9F58155AA4A3}"/>
              </a:ext>
            </a:extLst>
          </p:cNvPr>
          <p:cNvSpPr/>
          <p:nvPr/>
        </p:nvSpPr>
        <p:spPr>
          <a:xfrm>
            <a:off x="3791651" y="399999"/>
            <a:ext cx="4953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4505">
              <a:lnSpc>
                <a:spcPct val="100000"/>
              </a:lnSpc>
              <a:spcBef>
                <a:spcPts val="1290"/>
              </a:spcBef>
            </a:pPr>
            <a:r>
              <a:rPr lang="hu-HU" sz="2800" b="1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8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grafikus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ábrázolás</a:t>
            </a:r>
            <a:r>
              <a:rPr lang="hu-HU" sz="28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spc="-6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korlátai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D8046AFA-72EF-4316-B537-8F8F2FF211C6}"/>
              </a:ext>
            </a:extLst>
          </p:cNvPr>
          <p:cNvSpPr/>
          <p:nvPr/>
        </p:nvSpPr>
        <p:spPr>
          <a:xfrm>
            <a:off x="2215661" y="1004042"/>
            <a:ext cx="9522069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0075" indent="-88900" algn="just">
              <a:spcBef>
                <a:spcPts val="600"/>
              </a:spcBef>
              <a:buSzPct val="76923"/>
              <a:buFont typeface="Wingdings"/>
              <a:buChar char=""/>
              <a:tabLst>
                <a:tab pos="60071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0,1 mm-nél vékonyabb vonalat a térképen nem alkalmazunk.</a:t>
            </a:r>
          </a:p>
          <a:p>
            <a:pPr algn="just">
              <a:spcBef>
                <a:spcPts val="600"/>
              </a:spcBef>
              <a:buFont typeface="Wingdings"/>
              <a:buChar char="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075" indent="-88900" algn="just">
              <a:spcBef>
                <a:spcPts val="600"/>
              </a:spcBef>
              <a:buSzPct val="76923"/>
              <a:buFont typeface="Wingdings"/>
              <a:buChar char=""/>
              <a:tabLst>
                <a:tab pos="60071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 rajzi elemet 0,2 mm-nél közelebb – az olvashatóság érdekében – nem rajzolunk. Ezt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rajztérköz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nek nevezzük.</a:t>
            </a:r>
          </a:p>
          <a:p>
            <a:pPr marL="600075" marR="375285" indent="-88900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(1:10000 esetén legvékonyabb vonal vastagsága 1 méternek, a  rajztérköz pedig 2 méternek felel meg a valóságban)</a:t>
            </a:r>
          </a:p>
        </p:txBody>
      </p:sp>
      <p:pic>
        <p:nvPicPr>
          <p:cNvPr id="4" name="object 97">
            <a:extLst>
              <a:ext uri="{FF2B5EF4-FFF2-40B4-BE49-F238E27FC236}">
                <a16:creationId xmlns:a16="http://schemas.microsoft.com/office/drawing/2014/main" id="{ACB1F3D3-5DE4-4E53-944C-199234E6396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722" y="3918844"/>
            <a:ext cx="4592193" cy="253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27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>
            <a:extLst>
              <a:ext uri="{FF2B5EF4-FFF2-40B4-BE49-F238E27FC236}">
                <a16:creationId xmlns:a16="http://schemas.microsoft.com/office/drawing/2014/main" id="{4C50E267-2B04-4BCE-BB0E-235293930A83}"/>
              </a:ext>
            </a:extLst>
          </p:cNvPr>
          <p:cNvSpPr/>
          <p:nvPr/>
        </p:nvSpPr>
        <p:spPr>
          <a:xfrm>
            <a:off x="2634761" y="1589907"/>
            <a:ext cx="855784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7005" algn="ctr">
              <a:spcBef>
                <a:spcPts val="600"/>
              </a:spcBef>
              <a:spcAft>
                <a:spcPts val="1200"/>
              </a:spcAf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DOMBORZAT SÍKRAJZI ELEMEI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7005" marR="14541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terep domborzatát a topográfiai térképeken szintvonalakkal, relatív és abszolút magasságok megírásával, valamint egyezményes jelekkel ábrázoljuk. A szintvonalas domborzatábrázolást természetes terepfelszínű, és 40° -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nál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kisebb lejtőszögű területeken tudunk csak alkalmazni. Az ettől eltérő esetekben a magasság hirtelen változásainak kifejezésére egyezményes jeleket használunk (pl. vízmosás, sziklafal, rézsű).</a:t>
            </a:r>
          </a:p>
        </p:txBody>
      </p:sp>
    </p:spTree>
    <p:extLst>
      <p:ext uri="{BB962C8B-B14F-4D97-AF65-F5344CB8AC3E}">
        <p14:creationId xmlns:p14="http://schemas.microsoft.com/office/powerpoint/2010/main" val="38690837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31">
            <a:extLst>
              <a:ext uri="{FF2B5EF4-FFF2-40B4-BE49-F238E27FC236}">
                <a16:creationId xmlns:a16="http://schemas.microsoft.com/office/drawing/2014/main" id="{12FA6F52-40C6-4118-A743-63CB4C8E2775}"/>
              </a:ext>
            </a:extLst>
          </p:cNvPr>
          <p:cNvGrpSpPr/>
          <p:nvPr/>
        </p:nvGrpSpPr>
        <p:grpSpPr>
          <a:xfrm>
            <a:off x="2775807" y="472237"/>
            <a:ext cx="9333752" cy="6321696"/>
            <a:chOff x="731519" y="7227824"/>
            <a:chExt cx="2898775" cy="2170430"/>
          </a:xfrm>
        </p:grpSpPr>
        <p:pic>
          <p:nvPicPr>
            <p:cNvPr id="21" name="object 32">
              <a:extLst>
                <a:ext uri="{FF2B5EF4-FFF2-40B4-BE49-F238E27FC236}">
                  <a16:creationId xmlns:a16="http://schemas.microsoft.com/office/drawing/2014/main" id="{555683EA-C06A-4788-9518-3B94F97446CD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5412" y="7385224"/>
              <a:ext cx="451348" cy="292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object 33">
              <a:extLst>
                <a:ext uri="{FF2B5EF4-FFF2-40B4-BE49-F238E27FC236}">
                  <a16:creationId xmlns:a16="http://schemas.microsoft.com/office/drawing/2014/main" id="{8C92F7E1-31AF-47EC-A8BF-8E4714464B3B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02408" y="7428992"/>
              <a:ext cx="463296" cy="27127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object 34">
              <a:extLst>
                <a:ext uri="{FF2B5EF4-FFF2-40B4-BE49-F238E27FC236}">
                  <a16:creationId xmlns:a16="http://schemas.microsoft.com/office/drawing/2014/main" id="{A4E37867-A3EE-46A5-8324-24851DE21BF2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43303" y="7874000"/>
              <a:ext cx="484630" cy="289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object 35">
              <a:extLst>
                <a:ext uri="{FF2B5EF4-FFF2-40B4-BE49-F238E27FC236}">
                  <a16:creationId xmlns:a16="http://schemas.microsoft.com/office/drawing/2014/main" id="{4AF821AA-5D43-4E89-885C-9F44D45A1FE4}"/>
                </a:ext>
              </a:extLst>
            </p:cNvPr>
            <p:cNvPicPr/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68880" y="7883145"/>
              <a:ext cx="533400" cy="27127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object 36">
              <a:extLst>
                <a:ext uri="{FF2B5EF4-FFF2-40B4-BE49-F238E27FC236}">
                  <a16:creationId xmlns:a16="http://schemas.microsoft.com/office/drawing/2014/main" id="{8D7AF640-96D2-4EB7-ABC5-26B3CDB6CFDA}"/>
                </a:ext>
              </a:extLst>
            </p:cNvPr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274884" y="8384719"/>
              <a:ext cx="438912" cy="24688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object 37">
              <a:extLst>
                <a:ext uri="{FF2B5EF4-FFF2-40B4-BE49-F238E27FC236}">
                  <a16:creationId xmlns:a16="http://schemas.microsoft.com/office/drawing/2014/main" id="{96C5111E-D2DF-437E-897B-8241F7D44A2B}"/>
                </a:ext>
              </a:extLst>
            </p:cNvPr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harpenSoften amount="5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25286" y="8335056"/>
              <a:ext cx="502919" cy="29260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object 38">
              <a:extLst>
                <a:ext uri="{FF2B5EF4-FFF2-40B4-BE49-F238E27FC236}">
                  <a16:creationId xmlns:a16="http://schemas.microsoft.com/office/drawing/2014/main" id="{45160306-60BF-4C8F-BCEC-9FB6E7DA0780}"/>
                </a:ext>
              </a:extLst>
            </p:cNvPr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05238" y="8876362"/>
              <a:ext cx="539494" cy="33832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object 39">
              <a:extLst>
                <a:ext uri="{FF2B5EF4-FFF2-40B4-BE49-F238E27FC236}">
                  <a16:creationId xmlns:a16="http://schemas.microsoft.com/office/drawing/2014/main" id="{CAEB890F-90FC-4EBB-9D24-ABBC50BFBB9C}"/>
                </a:ext>
              </a:extLst>
            </p:cNvPr>
            <p:cNvPicPr/>
            <p:nvPr/>
          </p:nvPicPr>
          <p:blipFill>
            <a:blip r:embed="rId16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7604" y="8861642"/>
              <a:ext cx="597407" cy="347471"/>
            </a:xfrm>
            <a:prstGeom prst="rect">
              <a:avLst/>
            </a:prstGeom>
            <a:ln>
              <a:noFill/>
            </a:ln>
          </p:spPr>
        </p:pic>
        <p:sp>
          <p:nvSpPr>
            <p:cNvPr id="29" name="object 40">
              <a:extLst>
                <a:ext uri="{FF2B5EF4-FFF2-40B4-BE49-F238E27FC236}">
                  <a16:creationId xmlns:a16="http://schemas.microsoft.com/office/drawing/2014/main" id="{C8D99D65-18C4-4111-8620-39309B75845E}"/>
                </a:ext>
              </a:extLst>
            </p:cNvPr>
            <p:cNvSpPr/>
            <p:nvPr/>
          </p:nvSpPr>
          <p:spPr>
            <a:xfrm>
              <a:off x="731519" y="7227824"/>
              <a:ext cx="2898775" cy="2170430"/>
            </a:xfrm>
            <a:custGeom>
              <a:avLst/>
              <a:gdLst/>
              <a:ahLst/>
              <a:cxnLst/>
              <a:rect l="l" t="t" r="r" b="b"/>
              <a:pathLst>
                <a:path w="2898775" h="2170429">
                  <a:moveTo>
                    <a:pt x="2898647" y="0"/>
                  </a:moveTo>
                  <a:lnTo>
                    <a:pt x="0" y="0"/>
                  </a:lnTo>
                  <a:lnTo>
                    <a:pt x="0" y="2170176"/>
                  </a:lnTo>
                  <a:lnTo>
                    <a:pt x="2898647" y="2170176"/>
                  </a:lnTo>
                  <a:lnTo>
                    <a:pt x="2898647" y="0"/>
                  </a:lnTo>
                  <a:close/>
                </a:path>
              </a:pathLst>
            </a:custGeom>
            <a:ln w="12190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23">
            <a:extLst>
              <a:ext uri="{FF2B5EF4-FFF2-40B4-BE49-F238E27FC236}">
                <a16:creationId xmlns:a16="http://schemas.microsoft.com/office/drawing/2014/main" id="{185A17C2-6E41-485F-87E2-00B3A0BC9003}"/>
              </a:ext>
            </a:extLst>
          </p:cNvPr>
          <p:cNvSpPr txBox="1"/>
          <p:nvPr/>
        </p:nvSpPr>
        <p:spPr>
          <a:xfrm>
            <a:off x="3873469" y="472237"/>
            <a:ext cx="284165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Tereplépcsők,</a:t>
            </a:r>
            <a:r>
              <a:rPr spc="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terepszakadások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bject 24">
            <a:extLst>
              <a:ext uri="{FF2B5EF4-FFF2-40B4-BE49-F238E27FC236}">
                <a16:creationId xmlns:a16="http://schemas.microsoft.com/office/drawing/2014/main" id="{5B2DD72C-3B35-4C79-B13A-7BF85027E5D7}"/>
              </a:ext>
            </a:extLst>
          </p:cNvPr>
          <p:cNvSpPr txBox="1"/>
          <p:nvPr/>
        </p:nvSpPr>
        <p:spPr>
          <a:xfrm>
            <a:off x="8482147" y="610720"/>
            <a:ext cx="1491765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horpadások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object 25">
            <a:extLst>
              <a:ext uri="{FF2B5EF4-FFF2-40B4-BE49-F238E27FC236}">
                <a16:creationId xmlns:a16="http://schemas.microsoft.com/office/drawing/2014/main" id="{0B88CFB0-B378-4E4C-B829-9EE83312ACF4}"/>
              </a:ext>
            </a:extLst>
          </p:cNvPr>
          <p:cNvSpPr txBox="1"/>
          <p:nvPr/>
        </p:nvSpPr>
        <p:spPr>
          <a:xfrm>
            <a:off x="3873469" y="2103655"/>
            <a:ext cx="202907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Karsztlyukak,</a:t>
            </a:r>
            <a:r>
              <a:rPr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töbrök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object 26">
            <a:extLst>
              <a:ext uri="{FF2B5EF4-FFF2-40B4-BE49-F238E27FC236}">
                <a16:creationId xmlns:a16="http://schemas.microsoft.com/office/drawing/2014/main" id="{3086FF5B-509B-42A1-A18A-6D98068B1EB7}"/>
              </a:ext>
            </a:extLst>
          </p:cNvPr>
          <p:cNvSpPr txBox="1"/>
          <p:nvPr/>
        </p:nvSpPr>
        <p:spPr>
          <a:xfrm>
            <a:off x="7442683" y="2155838"/>
            <a:ext cx="365439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metsződések,</a:t>
            </a:r>
            <a:r>
              <a:rPr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vízmosások,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horhosok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object 27">
            <a:extLst>
              <a:ext uri="{FF2B5EF4-FFF2-40B4-BE49-F238E27FC236}">
                <a16:creationId xmlns:a16="http://schemas.microsoft.com/office/drawing/2014/main" id="{9A96C5C7-4021-4BF0-8380-32BF6CBE221F}"/>
              </a:ext>
            </a:extLst>
          </p:cNvPr>
          <p:cNvSpPr txBox="1"/>
          <p:nvPr/>
        </p:nvSpPr>
        <p:spPr>
          <a:xfrm>
            <a:off x="4492892" y="3533698"/>
            <a:ext cx="179394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Suvadások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object 28">
            <a:extLst>
              <a:ext uri="{FF2B5EF4-FFF2-40B4-BE49-F238E27FC236}">
                <a16:creationId xmlns:a16="http://schemas.microsoft.com/office/drawing/2014/main" id="{69C4D494-F59A-4227-90E8-3B43323276DE}"/>
              </a:ext>
            </a:extLst>
          </p:cNvPr>
          <p:cNvSpPr txBox="1"/>
          <p:nvPr/>
        </p:nvSpPr>
        <p:spPr>
          <a:xfrm>
            <a:off x="9094005" y="3386894"/>
            <a:ext cx="261493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Omladékok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object 29">
            <a:extLst>
              <a:ext uri="{FF2B5EF4-FFF2-40B4-BE49-F238E27FC236}">
                <a16:creationId xmlns:a16="http://schemas.microsoft.com/office/drawing/2014/main" id="{ADD6DD68-46E9-4D7B-A14A-64A7B5D08A77}"/>
              </a:ext>
            </a:extLst>
          </p:cNvPr>
          <p:cNvSpPr txBox="1"/>
          <p:nvPr/>
        </p:nvSpPr>
        <p:spPr>
          <a:xfrm>
            <a:off x="3861671" y="4879131"/>
            <a:ext cx="141325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Sziklafalak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object 30">
            <a:extLst>
              <a:ext uri="{FF2B5EF4-FFF2-40B4-BE49-F238E27FC236}">
                <a16:creationId xmlns:a16="http://schemas.microsoft.com/office/drawing/2014/main" id="{AA3B3379-AD53-4D39-AC50-FE5CF1F3D9DF}"/>
              </a:ext>
            </a:extLst>
          </p:cNvPr>
          <p:cNvSpPr txBox="1"/>
          <p:nvPr/>
        </p:nvSpPr>
        <p:spPr>
          <a:xfrm>
            <a:off x="8486327" y="4931026"/>
            <a:ext cx="192358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u-HU" spc="-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ralgó</a:t>
            </a:r>
            <a:r>
              <a:rPr lang="hu-H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sziklaszirtek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480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FBF220CB-E80B-44EB-BF72-215365D31A5B}"/>
              </a:ext>
            </a:extLst>
          </p:cNvPr>
          <p:cNvSpPr/>
          <p:nvPr/>
        </p:nvSpPr>
        <p:spPr>
          <a:xfrm>
            <a:off x="1720362" y="347355"/>
            <a:ext cx="992944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355" marR="139700" algn="just">
              <a:spcBef>
                <a:spcPts val="600"/>
              </a:spcBef>
              <a:spcAft>
                <a:spcPts val="600"/>
              </a:spcAf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Azokon</a:t>
            </a:r>
            <a:r>
              <a:rPr lang="hu-HU"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területeken,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ahol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domborzati viszonyokat</a:t>
            </a:r>
            <a:r>
              <a:rPr lang="hu-HU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tudjuk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szintvonalak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segítségével</a:t>
            </a:r>
            <a:r>
              <a:rPr lang="hu-HU"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kifejezni,</a:t>
            </a:r>
            <a:r>
              <a:rPr lang="hu-HU" sz="2400" spc="2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valamilyen</a:t>
            </a:r>
            <a:r>
              <a:rPr lang="hu-HU"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felszíni</a:t>
            </a:r>
            <a:r>
              <a:rPr lang="hu-HU" sz="2400" spc="2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rendellenesség,</a:t>
            </a:r>
            <a:r>
              <a:rPr lang="hu-HU" sz="2400" spc="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hirtelen</a:t>
            </a:r>
            <a:r>
              <a:rPr lang="hu-HU" sz="2400" b="1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magasságváltozás</a:t>
            </a:r>
            <a:r>
              <a:rPr lang="hu-HU" sz="2400" b="1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tapasztalható.</a:t>
            </a:r>
            <a:r>
              <a:rPr lang="hu-HU" sz="2400" spc="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</a:t>
            </a:r>
            <a:r>
              <a:rPr lang="hu-HU"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területek</a:t>
            </a:r>
            <a:r>
              <a:rPr lang="hu-HU" sz="2400" spc="3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</a:t>
            </a:r>
            <a:r>
              <a:rPr lang="hu-HU" sz="2400" spc="3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vízszintes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értelemben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jól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körülhatárolhatók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nagy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kiterjedésűek.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ezeket</a:t>
            </a:r>
            <a:r>
              <a:rPr lang="hu-HU"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rendellenességeket</a:t>
            </a:r>
            <a:r>
              <a:rPr lang="hu-HU"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síkrajzi</a:t>
            </a:r>
            <a:r>
              <a:rPr lang="hu-HU" sz="2400" spc="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elemekhez</a:t>
            </a:r>
            <a:r>
              <a:rPr lang="hu-HU" sz="2400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hasonlóan,</a:t>
            </a:r>
            <a:r>
              <a:rPr lang="hu-HU" sz="2400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alaprajzi</a:t>
            </a:r>
            <a:r>
              <a:rPr lang="hu-HU" sz="2400" b="1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formában</a:t>
            </a:r>
            <a:r>
              <a:rPr lang="hu-HU" sz="2400" b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hirtelen</a:t>
            </a:r>
            <a:r>
              <a:rPr lang="hu-HU" sz="2400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magasságváltozások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mértékét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pedig</a:t>
            </a: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relatív</a:t>
            </a:r>
            <a:r>
              <a:rPr lang="hu-HU" sz="2400" b="1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magassági</a:t>
            </a:r>
            <a:r>
              <a:rPr lang="hu-H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adatokkal</a:t>
            </a:r>
            <a:r>
              <a:rPr lang="hu-HU"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megírjuk</a:t>
            </a:r>
            <a:r>
              <a:rPr lang="hu-HU" sz="24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jelek</a:t>
            </a:r>
            <a:r>
              <a:rPr lang="hu-HU" sz="24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138430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hirtelen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magasságváltozások</a:t>
            </a:r>
            <a:r>
              <a:rPr lang="hu-HU" sz="24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eredete</a:t>
            </a:r>
            <a:r>
              <a:rPr lang="hu-HU" sz="24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</a:t>
            </a:r>
            <a:r>
              <a:rPr lang="hu-HU" sz="2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</a:t>
            </a:r>
            <a:r>
              <a:rPr lang="hu-HU" sz="24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mesterséges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</a:t>
            </a:r>
            <a:r>
              <a:rPr lang="hu-HU" sz="24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eredetűeket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szintvonalakkal</a:t>
            </a:r>
            <a:r>
              <a:rPr lang="hu-HU" sz="24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megegyező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(narancs)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színnel,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mesterséges</a:t>
            </a:r>
            <a:r>
              <a:rPr lang="hu-HU" sz="2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eredetűeket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síkrajzi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vonalak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(fekete)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színével</a:t>
            </a:r>
            <a:r>
              <a:rPr lang="hu-HU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ábrázoljuk.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3355" marR="140970">
              <a:spcBef>
                <a:spcPts val="600"/>
              </a:spcBef>
              <a:spcAft>
                <a:spcPts val="600"/>
              </a:spcAft>
              <a:tabLst>
                <a:tab pos="1337945" algn="l"/>
              </a:tabLst>
            </a:pP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Egyezményes</a:t>
            </a:r>
            <a:r>
              <a:rPr lang="hu-H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jelekkel</a:t>
            </a:r>
            <a:r>
              <a:rPr lang="hu-HU" sz="2400" spc="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</a:t>
            </a:r>
            <a:r>
              <a:rPr lang="hu-H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ábrázolni</a:t>
            </a:r>
            <a:r>
              <a:rPr lang="hu-H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400" spc="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0,5 m-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meghaladó</a:t>
            </a:r>
            <a:r>
              <a:rPr lang="hu-H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hirtelen</a:t>
            </a:r>
            <a:r>
              <a:rPr lang="hu-HU" sz="24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magassági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változásokat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pl.:</a:t>
            </a:r>
            <a:r>
              <a:rPr lang="hu-HU" sz="2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tereplépcsők,</a:t>
            </a:r>
            <a:r>
              <a:rPr lang="hu-HU" sz="2400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horpadások,</a:t>
            </a:r>
            <a:r>
              <a:rPr lang="hu-HU" sz="24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karsztlyukak,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metsződések</a:t>
            </a:r>
            <a:r>
              <a:rPr lang="hu-HU"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stb.</a:t>
            </a:r>
            <a:r>
              <a:rPr lang="hu-HU" sz="2400" spc="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object 42">
            <a:extLst>
              <a:ext uri="{FF2B5EF4-FFF2-40B4-BE49-F238E27FC236}">
                <a16:creationId xmlns:a16="http://schemas.microsoft.com/office/drawing/2014/main" id="{A86F1BCB-DD78-4C2F-B1C3-1522651899ED}"/>
              </a:ext>
            </a:extLst>
          </p:cNvPr>
          <p:cNvPicPr/>
          <p:nvPr/>
        </p:nvPicPr>
        <p:blipFill>
          <a:blip r:embed="rId2" cstate="print">
            <a:biLevel thresh="75000"/>
          </a:blip>
          <a:stretch>
            <a:fillRect/>
          </a:stretch>
        </p:blipFill>
        <p:spPr>
          <a:xfrm>
            <a:off x="1848601" y="5507856"/>
            <a:ext cx="1863395" cy="1221101"/>
          </a:xfrm>
          <a:prstGeom prst="rect">
            <a:avLst/>
          </a:prstGeom>
        </p:spPr>
      </p:pic>
      <p:pic>
        <p:nvPicPr>
          <p:cNvPr id="4" name="object 43">
            <a:extLst>
              <a:ext uri="{FF2B5EF4-FFF2-40B4-BE49-F238E27FC236}">
                <a16:creationId xmlns:a16="http://schemas.microsoft.com/office/drawing/2014/main" id="{84A53C4E-7A59-4AA2-8CED-9A216640A7F2}"/>
              </a:ext>
            </a:extLst>
          </p:cNvPr>
          <p:cNvPicPr/>
          <p:nvPr/>
        </p:nvPicPr>
        <p:blipFill>
          <a:blip r:embed="rId3" cstate="print">
            <a:biLevel thresh="75000"/>
          </a:blip>
          <a:stretch>
            <a:fillRect/>
          </a:stretch>
        </p:blipFill>
        <p:spPr>
          <a:xfrm>
            <a:off x="4495758" y="5462536"/>
            <a:ext cx="1436253" cy="1235988"/>
          </a:xfrm>
          <a:prstGeom prst="rect">
            <a:avLst/>
          </a:prstGeom>
        </p:spPr>
      </p:pic>
      <p:pic>
        <p:nvPicPr>
          <p:cNvPr id="5" name="object 44">
            <a:extLst>
              <a:ext uri="{FF2B5EF4-FFF2-40B4-BE49-F238E27FC236}">
                <a16:creationId xmlns:a16="http://schemas.microsoft.com/office/drawing/2014/main" id="{9A7CC71D-6ACE-4B91-B825-4497EE780423}"/>
              </a:ext>
            </a:extLst>
          </p:cNvPr>
          <p:cNvPicPr/>
          <p:nvPr/>
        </p:nvPicPr>
        <p:blipFill>
          <a:blip r:embed="rId4" cstate="print">
            <a:biLevel thresh="75000"/>
          </a:blip>
          <a:stretch>
            <a:fillRect/>
          </a:stretch>
        </p:blipFill>
        <p:spPr>
          <a:xfrm>
            <a:off x="6857510" y="5653780"/>
            <a:ext cx="996989" cy="853501"/>
          </a:xfrm>
          <a:prstGeom prst="rect">
            <a:avLst/>
          </a:prstGeom>
        </p:spPr>
      </p:pic>
      <p:pic>
        <p:nvPicPr>
          <p:cNvPr id="6" name="object 45">
            <a:extLst>
              <a:ext uri="{FF2B5EF4-FFF2-40B4-BE49-F238E27FC236}">
                <a16:creationId xmlns:a16="http://schemas.microsoft.com/office/drawing/2014/main" id="{4F889AAA-8B4E-4C0E-B7D0-8C4AD7EA8C5B}"/>
              </a:ext>
            </a:extLst>
          </p:cNvPr>
          <p:cNvPicPr/>
          <p:nvPr/>
        </p:nvPicPr>
        <p:blipFill>
          <a:blip r:embed="rId5" cstate="print">
            <a:biLevel thresh="75000"/>
          </a:blip>
          <a:stretch>
            <a:fillRect/>
          </a:stretch>
        </p:blipFill>
        <p:spPr>
          <a:xfrm>
            <a:off x="9427083" y="5781640"/>
            <a:ext cx="631317" cy="361968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771D821F-E6F5-4996-9530-9D6E914C292A}"/>
              </a:ext>
            </a:extLst>
          </p:cNvPr>
          <p:cNvSpPr/>
          <p:nvPr/>
        </p:nvSpPr>
        <p:spPr>
          <a:xfrm>
            <a:off x="1950669" y="5179447"/>
            <a:ext cx="2122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mesterséges</a:t>
            </a:r>
            <a:r>
              <a:rPr lang="hu-H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halmok</a:t>
            </a:r>
            <a:r>
              <a:rPr lang="hu-HU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99BA986-A70E-4264-BE57-6C8EEC91043C}"/>
              </a:ext>
            </a:extLst>
          </p:cNvPr>
          <p:cNvSpPr/>
          <p:nvPr/>
        </p:nvSpPr>
        <p:spPr>
          <a:xfrm>
            <a:off x="5471807" y="6329192"/>
            <a:ext cx="830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gödrök</a:t>
            </a:r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7B72BE04-0248-485F-9357-340965CC4440}"/>
              </a:ext>
            </a:extLst>
          </p:cNvPr>
          <p:cNvSpPr/>
          <p:nvPr/>
        </p:nvSpPr>
        <p:spPr>
          <a:xfrm>
            <a:off x="6429605" y="5295878"/>
            <a:ext cx="2051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egyedülálló</a:t>
            </a:r>
            <a:r>
              <a:rPr lang="hu-H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sziklák</a:t>
            </a:r>
            <a:r>
              <a:rPr lang="hu-HU" spc="2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hu-HU" dirty="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991F031-8EA9-4EC8-B36F-BA9410BC3BED}"/>
              </a:ext>
            </a:extLst>
          </p:cNvPr>
          <p:cNvSpPr/>
          <p:nvPr/>
        </p:nvSpPr>
        <p:spPr>
          <a:xfrm>
            <a:off x="8978402" y="5277870"/>
            <a:ext cx="1936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barlangok bejáratai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6765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0">
            <a:extLst>
              <a:ext uri="{FF2B5EF4-FFF2-40B4-BE49-F238E27FC236}">
                <a16:creationId xmlns:a16="http://schemas.microsoft.com/office/drawing/2014/main" id="{9F106165-3BD3-4E81-8AAE-1B4011D523B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2122" y="819151"/>
            <a:ext cx="3428027" cy="2437002"/>
          </a:xfrm>
          <a:prstGeom prst="rect">
            <a:avLst/>
          </a:prstGeom>
        </p:spPr>
      </p:pic>
      <p:pic>
        <p:nvPicPr>
          <p:cNvPr id="3" name="object 11">
            <a:extLst>
              <a:ext uri="{FF2B5EF4-FFF2-40B4-BE49-F238E27FC236}">
                <a16:creationId xmlns:a16="http://schemas.microsoft.com/office/drawing/2014/main" id="{5BF4C388-D131-48F2-B014-DE1B4D3523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0722" y="4201268"/>
            <a:ext cx="2667238" cy="183758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6FC51F2-BC83-4469-BE94-E6075E735C4B}"/>
              </a:ext>
            </a:extLst>
          </p:cNvPr>
          <p:cNvSpPr txBox="1"/>
          <p:nvPr/>
        </p:nvSpPr>
        <p:spPr>
          <a:xfrm>
            <a:off x="2990850" y="1400175"/>
            <a:ext cx="944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AEC0B7E-C3F2-4B7E-9E98-077F389882A8}"/>
              </a:ext>
            </a:extLst>
          </p:cNvPr>
          <p:cNvSpPr txBox="1"/>
          <p:nvPr/>
        </p:nvSpPr>
        <p:spPr>
          <a:xfrm>
            <a:off x="2990849" y="4934606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Vízrajz</a:t>
            </a:r>
          </a:p>
        </p:txBody>
      </p:sp>
    </p:spTree>
    <p:extLst>
      <p:ext uri="{BB962C8B-B14F-4D97-AF65-F5344CB8AC3E}">
        <p14:creationId xmlns:p14="http://schemas.microsoft.com/office/powerpoint/2010/main" val="35295304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3">
            <a:extLst>
              <a:ext uri="{FF2B5EF4-FFF2-40B4-BE49-F238E27FC236}">
                <a16:creationId xmlns:a16="http://schemas.microsoft.com/office/drawing/2014/main" id="{9450026C-1034-4405-9D3C-99F312FFAF37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4259" y="1076325"/>
            <a:ext cx="3393948" cy="2887090"/>
          </a:xfrm>
          <a:prstGeom prst="rect">
            <a:avLst/>
          </a:prstGeom>
        </p:spPr>
      </p:pic>
      <p:pic>
        <p:nvPicPr>
          <p:cNvPr id="3" name="object 14">
            <a:extLst>
              <a:ext uri="{FF2B5EF4-FFF2-40B4-BE49-F238E27FC236}">
                <a16:creationId xmlns:a16="http://schemas.microsoft.com/office/drawing/2014/main" id="{9C5D0D4C-17ED-428D-981C-B5963B3283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68344" y="4762300"/>
            <a:ext cx="3865614" cy="139105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BD25D846-68A9-4999-A57F-402C2369ED26}"/>
              </a:ext>
            </a:extLst>
          </p:cNvPr>
          <p:cNvSpPr txBox="1"/>
          <p:nvPr/>
        </p:nvSpPr>
        <p:spPr>
          <a:xfrm>
            <a:off x="3248746" y="4934606"/>
            <a:ext cx="2847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Hírközlő vonalak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F600ADC-5525-4D4D-B63F-37FEA0EFD4D4}"/>
              </a:ext>
            </a:extLst>
          </p:cNvPr>
          <p:cNvSpPr txBox="1"/>
          <p:nvPr/>
        </p:nvSpPr>
        <p:spPr>
          <a:xfrm>
            <a:off x="3409950" y="2105860"/>
            <a:ext cx="300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Hidak és átkelők</a:t>
            </a:r>
          </a:p>
        </p:txBody>
      </p:sp>
    </p:spTree>
    <p:extLst>
      <p:ext uri="{BB962C8B-B14F-4D97-AF65-F5344CB8AC3E}">
        <p14:creationId xmlns:p14="http://schemas.microsoft.com/office/powerpoint/2010/main" val="40017973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6">
            <a:extLst>
              <a:ext uri="{FF2B5EF4-FFF2-40B4-BE49-F238E27FC236}">
                <a16:creationId xmlns:a16="http://schemas.microsoft.com/office/drawing/2014/main" id="{9FDFECAA-D323-4B21-8F16-B9274CE87B1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7713" y="990600"/>
            <a:ext cx="3906012" cy="2095500"/>
          </a:xfrm>
          <a:prstGeom prst="rect">
            <a:avLst/>
          </a:prstGeom>
        </p:spPr>
      </p:pic>
      <p:pic>
        <p:nvPicPr>
          <p:cNvPr id="3" name="object 17">
            <a:extLst>
              <a:ext uri="{FF2B5EF4-FFF2-40B4-BE49-F238E27FC236}">
                <a16:creationId xmlns:a16="http://schemas.microsoft.com/office/drawing/2014/main" id="{6AD6D613-6C39-40E9-8BAA-E451F0553F7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7713" y="3862158"/>
            <a:ext cx="3906012" cy="208144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2BB0DFC-043A-4C86-9CDC-73B4D0C37AA6}"/>
              </a:ext>
            </a:extLst>
          </p:cNvPr>
          <p:cNvSpPr txBox="1"/>
          <p:nvPr/>
        </p:nvSpPr>
        <p:spPr>
          <a:xfrm>
            <a:off x="3577005" y="1776740"/>
            <a:ext cx="300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D383287-B350-4995-AF3E-ECC07EF123FB}"/>
              </a:ext>
            </a:extLst>
          </p:cNvPr>
          <p:cNvSpPr txBox="1"/>
          <p:nvPr/>
        </p:nvSpPr>
        <p:spPr>
          <a:xfrm>
            <a:off x="3644424" y="4379659"/>
            <a:ext cx="300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Kerítések</a:t>
            </a:r>
          </a:p>
        </p:txBody>
      </p:sp>
    </p:spTree>
    <p:extLst>
      <p:ext uri="{BB962C8B-B14F-4D97-AF65-F5344CB8AC3E}">
        <p14:creationId xmlns:p14="http://schemas.microsoft.com/office/powerpoint/2010/main" val="36290228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9">
            <a:extLst>
              <a:ext uri="{FF2B5EF4-FFF2-40B4-BE49-F238E27FC236}">
                <a16:creationId xmlns:a16="http://schemas.microsoft.com/office/drawing/2014/main" id="{04026B92-621E-42B5-9FF3-5F1F2B78AB7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8032" y="1160585"/>
            <a:ext cx="7957038" cy="546002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2C48EDE-2861-4812-9A32-21D405410ED9}"/>
              </a:ext>
            </a:extLst>
          </p:cNvPr>
          <p:cNvSpPr txBox="1"/>
          <p:nvPr/>
        </p:nvSpPr>
        <p:spPr>
          <a:xfrm>
            <a:off x="4593241" y="528232"/>
            <a:ext cx="4972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Növényzet és talajnemek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9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4">
            <a:extLst>
              <a:ext uri="{FF2B5EF4-FFF2-40B4-BE49-F238E27FC236}">
                <a16:creationId xmlns:a16="http://schemas.microsoft.com/office/drawing/2014/main" id="{A3A4F862-9D9F-4209-A524-113047517206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9542" y="2395571"/>
            <a:ext cx="7373112" cy="3803005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214F860F-2BA2-41FE-8D46-7D2AEF8427F1}"/>
              </a:ext>
            </a:extLst>
          </p:cNvPr>
          <p:cNvSpPr/>
          <p:nvPr/>
        </p:nvSpPr>
        <p:spPr>
          <a:xfrm>
            <a:off x="4293555" y="872598"/>
            <a:ext cx="42306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Domborzat síkrajzi elemei</a:t>
            </a:r>
          </a:p>
        </p:txBody>
      </p:sp>
    </p:spTree>
    <p:extLst>
      <p:ext uri="{BB962C8B-B14F-4D97-AF65-F5344CB8AC3E}">
        <p14:creationId xmlns:p14="http://schemas.microsoft.com/office/powerpoint/2010/main" val="1694864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4C019766-2A9F-4600-8474-B7D9B0780282}"/>
              </a:ext>
            </a:extLst>
          </p:cNvPr>
          <p:cNvSpPr/>
          <p:nvPr/>
        </p:nvSpPr>
        <p:spPr>
          <a:xfrm>
            <a:off x="1887414" y="593726"/>
            <a:ext cx="949862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marR="200025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Adott esetben az ezeknél a méreteknél kisebb, de jelentős, térképi  tartalom szempontjából fontos részleteket is ábrázolni kell!</a:t>
            </a:r>
          </a:p>
          <a:p>
            <a:pPr marL="536575" algn="just">
              <a:spcBef>
                <a:spcPts val="600"/>
              </a:spcBef>
            </a:pPr>
            <a:r>
              <a:rPr lang="hu-HU" sz="2400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Ilyenkor a tereptárgyak nagyobb helyet foglalnak el a térképen mint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algn="just">
              <a:spcBef>
                <a:spcPts val="600"/>
              </a:spcBef>
            </a:pPr>
            <a:r>
              <a:rPr lang="hu-HU" sz="2400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tényleges alaprajzi méretük, ez a </a:t>
            </a:r>
            <a:r>
              <a:rPr lang="hu-HU" sz="2400" b="1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méreten felüli ábrázolás</a:t>
            </a:r>
            <a:r>
              <a:rPr lang="hu-HU" sz="2400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algn="just"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marR="378460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Vannak esetek amikor a felnagyított tereptárgy beletakarhat a  szomszédságában lévő tereptárgyba!</a:t>
            </a:r>
          </a:p>
          <a:p>
            <a:pPr marL="536575" algn="just">
              <a:spcBef>
                <a:spcPts val="600"/>
              </a:spcBef>
            </a:pPr>
            <a:r>
              <a:rPr lang="hu-HU" sz="2400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Ilyenkor a térképi elemeket el kell mozdítani a felmért helyükről, ezt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algn="just">
              <a:spcBef>
                <a:spcPts val="600"/>
              </a:spcBef>
            </a:pPr>
            <a:r>
              <a:rPr lang="hu-HU" sz="2400" b="1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eltolás</a:t>
            </a:r>
            <a:r>
              <a:rPr lang="hu-HU" sz="2400" dirty="0">
                <a:solidFill>
                  <a:srgbClr val="B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 nevezzük!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algn="just"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marR="109220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méreten felüli ábrázolás mértéke függ az alkalmazott méretaránytól  is, továbbá a térelemek elmozdításának, eltolásának a  térképszerkesztési utasításban előírt hierarchiája van.</a:t>
            </a:r>
          </a:p>
        </p:txBody>
      </p:sp>
    </p:spTree>
    <p:extLst>
      <p:ext uri="{BB962C8B-B14F-4D97-AF65-F5344CB8AC3E}">
        <p14:creationId xmlns:p14="http://schemas.microsoft.com/office/powerpoint/2010/main" val="236825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154D9AB-1F22-40AB-A3DA-BA247361B092}"/>
              </a:ext>
            </a:extLst>
          </p:cNvPr>
          <p:cNvSpPr/>
          <p:nvPr/>
        </p:nvSpPr>
        <p:spPr>
          <a:xfrm>
            <a:off x="3867537" y="422003"/>
            <a:ext cx="4456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84505">
              <a:lnSpc>
                <a:spcPct val="100000"/>
              </a:lnSpc>
              <a:spcBef>
                <a:spcPts val="1315"/>
              </a:spcBef>
            </a:pPr>
            <a:r>
              <a:rPr lang="hu-HU" sz="32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32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eltolás</a:t>
            </a:r>
            <a:r>
              <a:rPr lang="hu-HU" sz="32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32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hierarchiája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0B76ECD0-5A68-4ED3-A150-56875AE1FAF4}"/>
              </a:ext>
            </a:extLst>
          </p:cNvPr>
          <p:cNvSpPr/>
          <p:nvPr/>
        </p:nvSpPr>
        <p:spPr>
          <a:xfrm>
            <a:off x="2344615" y="1296128"/>
            <a:ext cx="888316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4505">
              <a:spcBef>
                <a:spcPts val="600"/>
              </a:spcBef>
              <a:spcAft>
                <a:spcPts val="600"/>
              </a:spcAft>
            </a:pPr>
            <a:r>
              <a:rPr lang="hu-HU" sz="2400" i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Nem mozdíthatók el a helyükrő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3351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geodéziai alappontok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</a:t>
            </a:r>
          </a:p>
          <a:p>
            <a:pPr marL="1433513" marR="39497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természetes vízfolyások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domborzat  szintvonalaival való szoros kapcsolatuk miatt).</a:t>
            </a:r>
          </a:p>
          <a:p>
            <a:pPr>
              <a:spcBef>
                <a:spcPts val="600"/>
              </a:spcBef>
              <a:buFont typeface="Trebuchet MS"/>
              <a:buChar char="-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505">
              <a:spcBef>
                <a:spcPts val="600"/>
              </a:spcBef>
              <a:spcAft>
                <a:spcPts val="600"/>
              </a:spcAft>
            </a:pPr>
            <a:r>
              <a:rPr lang="hu-HU" sz="2400" i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 többi már elmozdítható térképi elem, fontossági sorrendben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11605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115695" algn="l"/>
              </a:tabLs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vasutak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411605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115695" algn="l"/>
              </a:tabLs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műutak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411287" marR="13589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csatornák (épített), ipari létesítmények, vezetékek,  települések, töltések, bevágások, fasorok, tájékoztató tereptárgyak,  határok, kerítések</a:t>
            </a:r>
          </a:p>
          <a:p>
            <a:pPr marL="1411605" indent="-342900">
              <a:spcBef>
                <a:spcPts val="600"/>
              </a:spcBef>
              <a:buFont typeface="Wingdings" panose="05000000000000000000" pitchFamily="2" charset="2"/>
              <a:buChar char="Ø"/>
              <a:tabLst>
                <a:tab pos="1115695" algn="l"/>
              </a:tabLst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növényzethatárok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8732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116A0F73-B237-455F-897D-792E548A27A7}"/>
              </a:ext>
            </a:extLst>
          </p:cNvPr>
          <p:cNvSpPr/>
          <p:nvPr/>
        </p:nvSpPr>
        <p:spPr>
          <a:xfrm>
            <a:off x="1846385" y="966787"/>
            <a:ext cx="9996853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2915" marR="203200" algn="just">
              <a:spcBef>
                <a:spcPts val="600"/>
              </a:spcBef>
              <a:spcAft>
                <a:spcPts val="600"/>
              </a:spcAft>
            </a:pPr>
            <a:r>
              <a:rPr lang="hu-HU" sz="2400" i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Mindig igyekszünk visszaadni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akár néhány elem túlhangsúlyozásával,  megnagyobbításával – </a:t>
            </a:r>
            <a:r>
              <a:rPr lang="hu-HU" sz="2400" i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az épületek jellegzetességét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2915" marR="286385" algn="just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Ugyanígy járunk el </a:t>
            </a:r>
            <a:r>
              <a:rPr lang="hu-HU" sz="2400" i="1" u="sng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gyümölcsöskertek, szőlőskertek</a:t>
            </a:r>
            <a:r>
              <a:rPr lang="hu-H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esetében is. Ezt a  folyamatot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összevonás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nak, vagy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generalizálás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 nevezzük.</a:t>
            </a:r>
          </a:p>
        </p:txBody>
      </p:sp>
      <p:pic>
        <p:nvPicPr>
          <p:cNvPr id="3" name="object 51">
            <a:extLst>
              <a:ext uri="{FF2B5EF4-FFF2-40B4-BE49-F238E27FC236}">
                <a16:creationId xmlns:a16="http://schemas.microsoft.com/office/drawing/2014/main" id="{9F9EEC05-A964-4145-A17E-80F325E4B39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702" y="3299377"/>
            <a:ext cx="5638595" cy="25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56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54AD175A-DF92-4E84-9B9A-FAFE163D48FB}"/>
              </a:ext>
            </a:extLst>
          </p:cNvPr>
          <p:cNvSpPr/>
          <p:nvPr/>
        </p:nvSpPr>
        <p:spPr>
          <a:xfrm>
            <a:off x="2124807" y="1786713"/>
            <a:ext cx="968326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4635" algn="ctr">
              <a:spcBef>
                <a:spcPts val="600"/>
              </a:spcBef>
              <a:spcAft>
                <a:spcPts val="600"/>
              </a:spcAf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Tehát a jelkulcsos ábrázolás során számolnunk kell:</a:t>
            </a:r>
          </a:p>
          <a:p>
            <a:pPr marL="2601913" marR="294005" indent="-142875">
              <a:spcBef>
                <a:spcPts val="600"/>
              </a:spcBef>
              <a:spcAft>
                <a:spcPts val="600"/>
              </a:spcAft>
              <a:buFont typeface="Trebuchet MS"/>
              <a:buChar char="-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méreten felüli ábrázolás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601913" indent="-142875">
              <a:spcBef>
                <a:spcPts val="600"/>
              </a:spcBef>
              <a:spcAft>
                <a:spcPts val="600"/>
              </a:spcAft>
              <a:buFont typeface="Trebuchet MS"/>
              <a:buChar char="-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eltolás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az</a:t>
            </a:r>
          </a:p>
          <a:p>
            <a:pPr marL="2601913" indent="-142875">
              <a:spcBef>
                <a:spcPts val="600"/>
              </a:spcBef>
              <a:spcAft>
                <a:spcPts val="600"/>
              </a:spcAft>
              <a:buFont typeface="Trebuchet MS"/>
              <a:buChar char="-"/>
            </a:pP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összevonás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hatásaival.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505" marR="385445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Ezek a műveletek a térképek geometriai pontosságát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csökkentik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505" marR="140335">
              <a:spcBef>
                <a:spcPts val="600"/>
              </a:spcBef>
              <a:spcAft>
                <a:spcPts val="600"/>
              </a:spcAft>
            </a:pPr>
            <a:r>
              <a:rPr lang="hu-HU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Ezzel mindenképpen számolnunk kell a térképek használata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során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19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B3A1A306-75AF-4494-88E0-20ED6F922E66}"/>
              </a:ext>
            </a:extLst>
          </p:cNvPr>
          <p:cNvSpPr/>
          <p:nvPr/>
        </p:nvSpPr>
        <p:spPr>
          <a:xfrm>
            <a:off x="2239106" y="1860252"/>
            <a:ext cx="8487509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1290" marR="152400" algn="just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jelkulcs célja, hogy a térkép készítői és használói azonosan  értelmezzék a térképi jeleket, és a jelek mögött azonos  tereptárgyakat képzeljenek el.</a:t>
            </a:r>
          </a:p>
          <a:p>
            <a:pPr marL="161290" marR="152400" algn="just">
              <a:spcBef>
                <a:spcPts val="600"/>
              </a:spcBef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550035">
              <a:spcBef>
                <a:spcPts val="600"/>
              </a:spcBef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jelkulcs az alábbi fő részekből áll:</a:t>
            </a:r>
          </a:p>
          <a:p>
            <a:pPr marL="790575" marR="1501140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5720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egyezményes jelek gyűjteménye,</a:t>
            </a:r>
          </a:p>
          <a:p>
            <a:pPr marL="790575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2321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jelek használatát magyarázó szöveges rész,</a:t>
            </a:r>
          </a:p>
          <a:p>
            <a:pPr marL="790575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2321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térképen használható rövidítések jegyzéke,</a:t>
            </a:r>
          </a:p>
          <a:p>
            <a:pPr marL="790575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2321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írásfajták gyűjteménye,</a:t>
            </a:r>
          </a:p>
          <a:p>
            <a:pPr marL="790575" indent="-34290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323215" algn="l"/>
              </a:tabLst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térképszelvény keretmintája, kereten kívüli megírások.</a:t>
            </a:r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39EBEDB3-92D3-429B-A9DC-D5BD3674F51A}"/>
              </a:ext>
            </a:extLst>
          </p:cNvPr>
          <p:cNvSpPr/>
          <p:nvPr/>
        </p:nvSpPr>
        <p:spPr>
          <a:xfrm>
            <a:off x="2153768" y="673487"/>
            <a:ext cx="78844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1290" algn="just">
              <a:spcBef>
                <a:spcPts val="600"/>
              </a:spcBef>
            </a:pPr>
            <a:r>
              <a:rPr lang="hu-HU" sz="3200" b="1" dirty="0">
                <a:solidFill>
                  <a:srgbClr val="5622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Egyezményes jelek fogalma, A JELKULCS</a:t>
            </a:r>
            <a:endParaRPr lang="hu-H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91846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3032</Words>
  <Application>Microsoft Office PowerPoint</Application>
  <PresentationFormat>Szélesvásznú</PresentationFormat>
  <Paragraphs>324</Paragraphs>
  <Slides>47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56" baseType="lpstr">
      <vt:lpstr>Algerian</vt:lpstr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Tőkés T</dc:creator>
  <cp:lastModifiedBy>Tőkés T</cp:lastModifiedBy>
  <cp:revision>31</cp:revision>
  <dcterms:created xsi:type="dcterms:W3CDTF">2022-09-28T18:39:39Z</dcterms:created>
  <dcterms:modified xsi:type="dcterms:W3CDTF">2022-09-28T23:09:54Z</dcterms:modified>
</cp:coreProperties>
</file>